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4" r:id="rId2"/>
  </p:sldMasterIdLst>
  <p:notesMasterIdLst>
    <p:notesMasterId r:id="rId17"/>
  </p:notesMasterIdLst>
  <p:handoutMasterIdLst>
    <p:handoutMasterId r:id="rId18"/>
  </p:handoutMasterIdLst>
  <p:sldIdLst>
    <p:sldId id="278" r:id="rId3"/>
    <p:sldId id="258" r:id="rId4"/>
    <p:sldId id="291" r:id="rId5"/>
    <p:sldId id="259" r:id="rId6"/>
    <p:sldId id="284" r:id="rId7"/>
    <p:sldId id="295" r:id="rId8"/>
    <p:sldId id="290" r:id="rId9"/>
    <p:sldId id="275" r:id="rId10"/>
    <p:sldId id="276" r:id="rId11"/>
    <p:sldId id="293" r:id="rId12"/>
    <p:sldId id="288" r:id="rId13"/>
    <p:sldId id="294" r:id="rId14"/>
    <p:sldId id="28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EB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3" autoAdjust="0"/>
    <p:restoredTop sz="86909" autoAdjust="0"/>
  </p:normalViewPr>
  <p:slideViewPr>
    <p:cSldViewPr snapToGrid="0" showGuides="1">
      <p:cViewPr varScale="1">
        <p:scale>
          <a:sx n="95" d="100"/>
          <a:sy n="95" d="100"/>
        </p:scale>
        <p:origin x="336" y="90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0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dollar amounts for grants</a:t>
            </a:r>
          </a:p>
          <a:p>
            <a:r>
              <a:rPr lang="en-US" dirty="0"/>
              <a:t>Get what is defined as “presentation”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dollar amounts for grants</a:t>
            </a:r>
          </a:p>
          <a:p>
            <a:r>
              <a:rPr lang="en-US" dirty="0"/>
              <a:t>Get what is defined as “presentation”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dollar amounts for grants</a:t>
            </a:r>
          </a:p>
          <a:p>
            <a:r>
              <a:rPr lang="en-US" dirty="0"/>
              <a:t>Get what is defined as “presentation”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Representatives Page on website – Everything without an underline has open/available seats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716F0-385D-4F6E-BE54-A09D410D24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4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4136-D290-48F3-A182-4C46BEB5146B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720-76E7-46E6-B0AA-057287C42052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26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720-76E7-46E6-B0AA-057287C42052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71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720-76E7-46E6-B0AA-057287C42052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199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720-76E7-46E6-B0AA-057287C42052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761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720-76E7-46E6-B0AA-057287C42052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30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720-76E7-46E6-B0AA-057287C42052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3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D44C-38B1-4D0F-9006-D5774F331095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518A-FD4F-4358-B95B-9DB5A17160FB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F4F-03AD-4497-A65D-076601BD41D2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F3AC-A781-43AA-8BD5-B12F49168B94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6A41-C91B-43FF-9881-F5DA9878418F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AA76-41EE-4C13-950E-E611B8B8FC52}" type="datetime1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7A26-E7BC-4498-97E4-87AF12377CA9}" type="datetime1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4171-1117-4486-993C-35A7470D8847}" type="datetime1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CB8-1563-4663-81DB-74EB416C19BE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C6724CE-2468-448B-87C1-A92EDD78369B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1205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CD11720-76E7-46E6-B0AA-057287C42052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0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mailto:COGSDepSpeaker@fsu.edu" TargetMode="External"/><Relationship Id="rId7" Type="http://schemas.openxmlformats.org/officeDocument/2006/relationships/image" Target="../media/image6.jpg"/><Relationship Id="rId2" Type="http://schemas.openxmlformats.org/officeDocument/2006/relationships/hyperlink" Target="mailto:COGSSpeaker@admin.fsu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hyperlink" Target="mailto:SGA-COGS-JA@fsu.edu" TargetMode="External"/><Relationship Id="rId4" Type="http://schemas.openxmlformats.org/officeDocument/2006/relationships/hyperlink" Target="mailto:SGA-COGS-Communications@fsu.edu" TargetMode="External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953125"/>
          </a:xfrm>
        </p:spPr>
        <p:txBody>
          <a:bodyPr>
            <a:normAutofit/>
          </a:bodyPr>
          <a:lstStyle/>
          <a:p>
            <a:pPr algn="ctr"/>
            <a:br>
              <a:rPr lang="en-US" sz="8000" dirty="0"/>
            </a:br>
            <a:r>
              <a:rPr lang="en-US" sz="8000" dirty="0"/>
              <a:t>Welcome</a:t>
            </a:r>
            <a:br>
              <a:rPr lang="en-US" sz="8000" dirty="0"/>
            </a:br>
            <a:r>
              <a:rPr lang="en-US" sz="8000" dirty="0"/>
              <a:t>To </a:t>
            </a:r>
            <a:br>
              <a:rPr lang="en-US" sz="8000" dirty="0"/>
            </a:br>
            <a:r>
              <a:rPr lang="en-US" sz="8000" dirty="0"/>
              <a:t>FSU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3975" y="5657850"/>
            <a:ext cx="305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dirty="0"/>
              <a:t>أهلاً و سهلاً</a:t>
            </a:r>
          </a:p>
          <a:p>
            <a:pPr algn="r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95242" y="65939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dirty="0"/>
              <a:t> أهلاً و سهلاً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48475" y="165735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hr-Cher-US" dirty="0"/>
              <a:t>ᎤᎵᎮᎵᏍᏗ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50" y="3341756"/>
            <a:ext cx="238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欢迎光临</a:t>
            </a:r>
            <a:r>
              <a:rPr lang="en-US" altLang="ja-JP" sz="4000" dirty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476500" y="4526235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/>
              <a:t>歡迎光臨</a:t>
            </a:r>
          </a:p>
          <a:p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4265856" y="203825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Welkom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3213" y="767119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Bienvenue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89102" y="1981976"/>
            <a:ext cx="321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Willkommen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6984380" y="3716405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Ἀσπάζομαι!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85861" y="4068455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Aloha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14370" y="6181070"/>
            <a:ext cx="946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/>
              <a:t>स्वागत 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353963" y="4487944"/>
            <a:ext cx="1669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Isten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hozott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5827127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Benvenuti</a:t>
            </a:r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82700" y="522212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 	ようこそ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185628" y="366112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환영합니다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647137" y="5996404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Merħba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5242" y="2671732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Bem-vindos</a:t>
            </a:r>
            <a:r>
              <a:rPr lang="en-US" dirty="0"/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6695" y="5284232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Haykuykuy</a:t>
            </a:r>
            <a:r>
              <a:rPr lang="en-US" dirty="0"/>
              <a:t>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515205" y="409070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/>
              <a:t>स्वागतम्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125404" y="297523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Karibuni</a:t>
            </a:r>
            <a:r>
              <a:rPr lang="en-US" dirty="0"/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74346" y="1826627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Bienvenido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7D7BA-85B1-AF4D-8F77-604CAAB8DD12}"/>
              </a:ext>
            </a:extLst>
          </p:cNvPr>
          <p:cNvSpPr/>
          <p:nvPr/>
        </p:nvSpPr>
        <p:spPr>
          <a:xfrm>
            <a:off x="9096186" y="3064711"/>
            <a:ext cx="4379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Velkommen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DC066-4208-D84F-84CF-6D560CD8FB05}"/>
              </a:ext>
            </a:extLst>
          </p:cNvPr>
          <p:cNvSpPr txBox="1"/>
          <p:nvPr/>
        </p:nvSpPr>
        <p:spPr>
          <a:xfrm>
            <a:off x="8973254" y="1205075"/>
            <a:ext cx="190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Hoşgeldiniz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71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0CFE9E-F2A4-486E-9E95-2C645ED7A7CB}"/>
              </a:ext>
            </a:extLst>
          </p:cNvPr>
          <p:cNvSpPr txBox="1">
            <a:spLocks/>
          </p:cNvSpPr>
          <p:nvPr/>
        </p:nvSpPr>
        <p:spPr>
          <a:xfrm>
            <a:off x="606266" y="1132840"/>
            <a:ext cx="10979467" cy="4592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dirty="0"/>
              <a:t>1. What is COGS and What does COGS do?</a:t>
            </a:r>
            <a:br>
              <a:rPr lang="en-US" dirty="0"/>
            </a:br>
            <a:r>
              <a:rPr lang="en-US" b="1" dirty="0"/>
              <a:t>2. How Can you Have Fun and get Involved?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6702-44D3-BF4D-96C8-A68BE499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3" y="138545"/>
            <a:ext cx="9905998" cy="1360713"/>
          </a:xfrm>
        </p:spPr>
        <p:txBody>
          <a:bodyPr>
            <a:normAutofit/>
          </a:bodyPr>
          <a:lstStyle/>
          <a:p>
            <a:r>
              <a:rPr lang="en-US" sz="5400" dirty="0"/>
              <a:t>Become a Representative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EE93E-1884-D94C-8978-6CD35F1FC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233056"/>
            <a:ext cx="4876800" cy="5505202"/>
          </a:xfrm>
        </p:spPr>
        <p:txBody>
          <a:bodyPr anchor="t">
            <a:normAutofit/>
          </a:bodyPr>
          <a:lstStyle/>
          <a:p>
            <a:r>
              <a:rPr lang="en-US" b="1" dirty="0"/>
              <a:t>Applied Studies</a:t>
            </a:r>
          </a:p>
          <a:p>
            <a:r>
              <a:rPr lang="en-US" b="1" dirty="0"/>
              <a:t>Arts &amp; Sciences</a:t>
            </a:r>
          </a:p>
          <a:p>
            <a:r>
              <a:rPr lang="en-US" b="1" u="sng" dirty="0"/>
              <a:t>At Large</a:t>
            </a:r>
          </a:p>
          <a:p>
            <a:r>
              <a:rPr lang="en-US" b="1" dirty="0"/>
              <a:t>Business</a:t>
            </a:r>
          </a:p>
          <a:p>
            <a:r>
              <a:rPr lang="en-US" b="1" dirty="0"/>
              <a:t>Communication &amp; Information</a:t>
            </a:r>
          </a:p>
          <a:p>
            <a:r>
              <a:rPr lang="en-US" b="1" dirty="0"/>
              <a:t>Criminology &amp; Criminal Justice</a:t>
            </a:r>
          </a:p>
          <a:p>
            <a:r>
              <a:rPr lang="en-US" b="1" dirty="0"/>
              <a:t>Education</a:t>
            </a:r>
          </a:p>
          <a:p>
            <a:r>
              <a:rPr lang="en-US" b="1" dirty="0"/>
              <a:t>Engineering</a:t>
            </a:r>
          </a:p>
          <a:p>
            <a:r>
              <a:rPr lang="en-US" b="1" dirty="0"/>
              <a:t>Fine Arts</a:t>
            </a:r>
          </a:p>
          <a:p>
            <a:r>
              <a:rPr lang="en-US" b="1" u="sng" dirty="0"/>
              <a:t>Graduate Student Housing Advocate</a:t>
            </a:r>
          </a:p>
          <a:p>
            <a:r>
              <a:rPr lang="en-US" b="1" dirty="0"/>
              <a:t>Human Sciences</a:t>
            </a:r>
          </a:p>
          <a:p>
            <a:r>
              <a:rPr lang="en-US" b="1" dirty="0"/>
              <a:t>International Student Advocate</a:t>
            </a:r>
          </a:p>
          <a:p>
            <a:endParaRPr lang="en-US" b="1" u="sn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613D6-C5DA-1646-A806-050622079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2" y="1233056"/>
            <a:ext cx="4876800" cy="5505201"/>
          </a:xfrm>
        </p:spPr>
        <p:txBody>
          <a:bodyPr anchor="t">
            <a:normAutofit/>
          </a:bodyPr>
          <a:lstStyle/>
          <a:p>
            <a:r>
              <a:rPr lang="en-US" b="1" dirty="0"/>
              <a:t>Law</a:t>
            </a:r>
          </a:p>
          <a:p>
            <a:r>
              <a:rPr lang="en-US" b="1" dirty="0"/>
              <a:t>LGBTQ+ Student Advocate</a:t>
            </a:r>
          </a:p>
          <a:p>
            <a:r>
              <a:rPr lang="en-US" b="1" u="sng" dirty="0"/>
              <a:t>Medicine</a:t>
            </a:r>
          </a:p>
          <a:p>
            <a:r>
              <a:rPr lang="en-US" b="1" dirty="0"/>
              <a:t>Minority Student Advocate</a:t>
            </a:r>
          </a:p>
          <a:p>
            <a:r>
              <a:rPr lang="en-US" b="1" dirty="0"/>
              <a:t>Motion Picture Arts</a:t>
            </a:r>
          </a:p>
          <a:p>
            <a:r>
              <a:rPr lang="en-US" b="1" dirty="0"/>
              <a:t>Music</a:t>
            </a:r>
          </a:p>
          <a:p>
            <a:r>
              <a:rPr lang="en-US" b="1" dirty="0"/>
              <a:t>Nursing</a:t>
            </a:r>
          </a:p>
          <a:p>
            <a:r>
              <a:rPr lang="en-US" b="1" dirty="0"/>
              <a:t>Panama City Campus Senator</a:t>
            </a:r>
          </a:p>
          <a:p>
            <a:r>
              <a:rPr lang="en-US" b="1" dirty="0"/>
              <a:t>Social Sciences &amp; Public Policy</a:t>
            </a:r>
          </a:p>
          <a:p>
            <a:r>
              <a:rPr lang="en-US" b="1" u="sng" dirty="0"/>
              <a:t>Special/Undecided Advocate</a:t>
            </a:r>
          </a:p>
          <a:p>
            <a:r>
              <a:rPr lang="en-US" b="1" dirty="0"/>
              <a:t>Students with Disabilities Advocate</a:t>
            </a:r>
          </a:p>
          <a:p>
            <a:r>
              <a:rPr lang="en-US" b="1" u="sng" dirty="0"/>
              <a:t>Veterans Advocate</a:t>
            </a:r>
          </a:p>
          <a:p>
            <a:endParaRPr lang="en-US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899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9E15-2EAA-41A5-804B-1E6FC1BC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73067"/>
            <a:ext cx="9905998" cy="1654496"/>
          </a:xfrm>
        </p:spPr>
        <p:txBody>
          <a:bodyPr anchor="t">
            <a:normAutofit fontScale="90000"/>
          </a:bodyPr>
          <a:lstStyle/>
          <a:p>
            <a:r>
              <a:rPr lang="en-US" sz="7300" dirty="0"/>
              <a:t>Getting involved</a:t>
            </a:r>
            <a:br>
              <a:rPr lang="en-US" sz="5400" dirty="0"/>
            </a:br>
            <a:r>
              <a:rPr lang="en-US" sz="3600" dirty="0"/>
              <a:t>Over 30 seats available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89833188-2967-498B-B6DA-ABF49F9506A2}"/>
              </a:ext>
            </a:extLst>
          </p:cNvPr>
          <p:cNvSpPr txBox="1">
            <a:spLocks/>
          </p:cNvSpPr>
          <p:nvPr/>
        </p:nvSpPr>
        <p:spPr>
          <a:xfrm>
            <a:off x="914400" y="2591922"/>
            <a:ext cx="10573205" cy="331394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Representatives:</a:t>
            </a:r>
          </a:p>
          <a:p>
            <a:r>
              <a:rPr lang="en-US" sz="3600" dirty="0"/>
              <a:t>Empower graduate students to build community</a:t>
            </a:r>
          </a:p>
          <a:p>
            <a:r>
              <a:rPr lang="en-US" sz="3600" dirty="0"/>
              <a:t>Offer opportunities for graduate students to present their research</a:t>
            </a:r>
          </a:p>
          <a:p>
            <a:r>
              <a:rPr lang="en-US" sz="3600" dirty="0"/>
              <a:t>Advocate for the needs of graduate students in your department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78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AC79A1-656F-9D43-BCBC-44FB012DEB89}"/>
              </a:ext>
            </a:extLst>
          </p:cNvPr>
          <p:cNvSpPr txBox="1">
            <a:spLocks/>
          </p:cNvSpPr>
          <p:nvPr/>
        </p:nvSpPr>
        <p:spPr>
          <a:xfrm>
            <a:off x="4452649" y="1562100"/>
            <a:ext cx="7569447" cy="494982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dirty="0"/>
              <a:t>Michael J. Morgan, Jr.</a:t>
            </a:r>
            <a:r>
              <a:rPr lang="en-US" sz="2800" b="1" dirty="0"/>
              <a:t> </a:t>
            </a:r>
            <a:r>
              <a:rPr lang="en-US" sz="2800" dirty="0"/>
              <a:t>Speaker</a:t>
            </a:r>
          </a:p>
          <a:p>
            <a:pPr algn="ctr"/>
            <a:r>
              <a:rPr lang="en-US" sz="2400" dirty="0">
                <a:hlinkClick r:id="rId2"/>
              </a:rPr>
              <a:t>COGSSpeaker@admin.fsu.edu</a:t>
            </a:r>
            <a:endParaRPr lang="en-US" sz="2400" dirty="0"/>
          </a:p>
          <a:p>
            <a:pPr algn="ctr"/>
            <a:endParaRPr lang="en-US" sz="1000" b="1" u="sng" dirty="0"/>
          </a:p>
          <a:p>
            <a:pPr algn="ctr"/>
            <a:r>
              <a:rPr lang="en-US" sz="2800" b="1" u="sng" dirty="0"/>
              <a:t>Caitlyn Blake-Hedges</a:t>
            </a:r>
            <a:r>
              <a:rPr lang="en-US" sz="2800" b="1" dirty="0"/>
              <a:t> </a:t>
            </a:r>
            <a:r>
              <a:rPr lang="en-US" sz="2800" dirty="0"/>
              <a:t>Dep. Speaker, Finance</a:t>
            </a:r>
          </a:p>
          <a:p>
            <a:pPr algn="ctr"/>
            <a:r>
              <a:rPr lang="en-US" sz="2400" dirty="0"/>
              <a:t>	</a:t>
            </a:r>
            <a:r>
              <a:rPr lang="en-US" sz="2400" dirty="0">
                <a:hlinkClick r:id="rId3"/>
              </a:rPr>
              <a:t>COGSDepSpeaker@fsu.edu</a:t>
            </a:r>
            <a:endParaRPr lang="en-US" sz="2400" dirty="0"/>
          </a:p>
          <a:p>
            <a:pPr algn="ctr"/>
            <a:endParaRPr lang="en-US" sz="1000" b="1" u="sng" dirty="0"/>
          </a:p>
          <a:p>
            <a:pPr algn="ctr"/>
            <a:r>
              <a:rPr lang="en-US" sz="2800" b="1" u="sng" dirty="0"/>
              <a:t>Tiffani Mendez </a:t>
            </a:r>
            <a:r>
              <a:rPr lang="en-US" sz="2800" dirty="0"/>
              <a:t>Dep. Speaker, Comm.</a:t>
            </a:r>
          </a:p>
          <a:p>
            <a:pPr algn="ctr"/>
            <a:r>
              <a:rPr lang="en-US" sz="2400" dirty="0"/>
              <a:t>	</a:t>
            </a:r>
            <a:r>
              <a:rPr lang="en-US" sz="2400" dirty="0">
                <a:hlinkClick r:id="rId4"/>
              </a:rPr>
              <a:t>SGA-COGS-Communications@fsu.edu</a:t>
            </a:r>
            <a:r>
              <a:rPr lang="en-US" sz="2400" dirty="0"/>
              <a:t> </a:t>
            </a:r>
          </a:p>
          <a:p>
            <a:pPr algn="ctr"/>
            <a:endParaRPr lang="en-US" sz="1000" b="1" u="sng" dirty="0"/>
          </a:p>
          <a:p>
            <a:pPr algn="ctr"/>
            <a:r>
              <a:rPr lang="en-US" sz="2800" b="1" u="sng" dirty="0"/>
              <a:t>Blake </a:t>
            </a:r>
            <a:r>
              <a:rPr lang="en-US" sz="2800" b="1" u="sng" dirty="0" err="1"/>
              <a:t>Mathiese</a:t>
            </a:r>
            <a:r>
              <a:rPr lang="en-US" sz="2800" u="sng" dirty="0"/>
              <a:t> </a:t>
            </a:r>
            <a:r>
              <a:rPr lang="en-US" sz="2800" dirty="0"/>
              <a:t>Dep. Speaker, Judicial Affairs</a:t>
            </a:r>
          </a:p>
          <a:p>
            <a:pPr algn="ctr"/>
            <a:r>
              <a:rPr lang="en-US" sz="2400" dirty="0"/>
              <a:t>	Joining COGS: </a:t>
            </a:r>
            <a:r>
              <a:rPr lang="en-US" sz="2400" dirty="0">
                <a:hlinkClick r:id="rId5"/>
              </a:rPr>
              <a:t>SGA-COGS-JA@fsu.edu</a:t>
            </a:r>
            <a:endParaRPr lang="en-US" sz="240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EE0391B-9D55-A547-B54F-83881793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222952"/>
            <a:ext cx="11855841" cy="1385454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/>
              <a:t>Cogs Leadership Team</a:t>
            </a:r>
          </a:p>
        </p:txBody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AB1E537-CED9-4454-A8B4-A0799B6EC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8" y="3592286"/>
            <a:ext cx="1428750" cy="1905000"/>
          </a:xfrm>
          <a:prstGeom prst="rect">
            <a:avLst/>
          </a:prstGeom>
        </p:spPr>
      </p:pic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D64546F-ABBD-4516-808A-EF78D9EC9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59" y="4807718"/>
            <a:ext cx="1428750" cy="1905000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66FFE48-4CFF-4C88-A8A1-E38184032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05" y="2105118"/>
            <a:ext cx="1428750" cy="1905000"/>
          </a:xfrm>
          <a:prstGeom prst="rect">
            <a:avLst/>
          </a:prstGeom>
        </p:spPr>
      </p:pic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A4EFF0E-1C74-40E8-B645-4ECCC60EF0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2" y="1147594"/>
            <a:ext cx="1328057" cy="19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2446757-AD0C-174E-8E1B-19614962E028}"/>
              </a:ext>
            </a:extLst>
          </p:cNvPr>
          <p:cNvSpPr txBox="1"/>
          <p:nvPr/>
        </p:nvSpPr>
        <p:spPr>
          <a:xfrm>
            <a:off x="3071109" y="1881554"/>
            <a:ext cx="5498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Facebook: FSUCOGS</a:t>
            </a:r>
          </a:p>
          <a:p>
            <a:pPr algn="ctr"/>
            <a:r>
              <a:rPr lang="en-US" sz="3200" dirty="0"/>
              <a:t>Twitter: COGSFSU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CF22AC3-AA1B-B949-8663-2C66F5E0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12" y="87922"/>
            <a:ext cx="10824519" cy="157543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Follow us on social media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197B4-994F-4E6F-86DF-C9ACFF420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43" y="3176972"/>
            <a:ext cx="3223510" cy="3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757080"/>
            <a:ext cx="9905998" cy="1905000"/>
          </a:xfrm>
        </p:spPr>
        <p:txBody>
          <a:bodyPr anchor="t">
            <a:noAutofit/>
          </a:bodyPr>
          <a:lstStyle/>
          <a:p>
            <a:pPr algn="ctr"/>
            <a:r>
              <a:rPr lang="en-US" sz="7200" dirty="0"/>
              <a:t>The Congress of Graduate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05" y="3354706"/>
            <a:ext cx="2891790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C56A-9F1F-9846-AF09-0B46371A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66" y="1132840"/>
            <a:ext cx="10979467" cy="45923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1. What is COGS and What does COGS do?</a:t>
            </a:r>
            <a:br>
              <a:rPr lang="en-US" dirty="0"/>
            </a:br>
            <a:r>
              <a:rPr lang="en-US" dirty="0"/>
              <a:t>2. How Can you Have Fun and get Involved?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Official Statement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2917716"/>
            <a:ext cx="9905998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We are the official representative body of graduate students at Florida State University</a:t>
            </a:r>
          </a:p>
          <a:p>
            <a:pPr lvl="1"/>
            <a:r>
              <a:rPr lang="en-US" dirty="0"/>
              <a:t>Post-Baccalaureate</a:t>
            </a:r>
          </a:p>
          <a:p>
            <a:pPr lvl="1"/>
            <a:r>
              <a:rPr lang="en-US" dirty="0"/>
              <a:t>Special</a:t>
            </a:r>
          </a:p>
          <a:p>
            <a:pPr lvl="1"/>
            <a:r>
              <a:rPr lang="en-US" dirty="0"/>
              <a:t>Master’s</a:t>
            </a:r>
          </a:p>
          <a:p>
            <a:pPr lvl="1"/>
            <a:r>
              <a:rPr lang="en-US" dirty="0"/>
              <a:t>Specialist</a:t>
            </a:r>
          </a:p>
          <a:p>
            <a:pPr lvl="1"/>
            <a:r>
              <a:rPr lang="en-US" dirty="0"/>
              <a:t>Professional</a:t>
            </a:r>
          </a:p>
          <a:p>
            <a:pPr lvl="1"/>
            <a:r>
              <a:rPr lang="en-US" dirty="0"/>
              <a:t>Doctoral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2" y="2795152"/>
            <a:ext cx="7154284" cy="1170709"/>
          </a:xfrm>
        </p:spPr>
        <p:txBody>
          <a:bodyPr>
            <a:normAutofit/>
          </a:bodyPr>
          <a:lstStyle/>
          <a:p>
            <a:pPr algn="ctr"/>
            <a:r>
              <a:rPr lang="en-US" sz="6000" cap="none" dirty="0"/>
              <a:t>sga.fsu.edu/cogs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C1B3F-4029-2543-B26A-E297E979B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" y="207816"/>
            <a:ext cx="4247068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0670" y="609600"/>
            <a:ext cx="4780416" cy="1905000"/>
          </a:xfrm>
        </p:spPr>
        <p:txBody>
          <a:bodyPr>
            <a:normAutofit/>
          </a:bodyPr>
          <a:lstStyle/>
          <a:p>
            <a:r>
              <a:rPr lang="en-US" sz="5400" dirty="0"/>
              <a:t>Funding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40669" y="2666999"/>
            <a:ext cx="4876800" cy="3124201"/>
          </a:xfrm>
        </p:spPr>
        <p:txBody>
          <a:bodyPr anchor="t">
            <a:noAutofit/>
          </a:bodyPr>
          <a:lstStyle/>
          <a:p>
            <a:r>
              <a:rPr lang="en-US" sz="2800" dirty="0"/>
              <a:t>Graduate RSOs</a:t>
            </a:r>
          </a:p>
          <a:p>
            <a:r>
              <a:rPr lang="en-US" sz="2800" dirty="0"/>
              <a:t>Individual Presentation &amp; Attendance Grants</a:t>
            </a:r>
          </a:p>
          <a:p>
            <a:r>
              <a:rPr lang="en-US" sz="2800" dirty="0"/>
              <a:t>Law School Council</a:t>
            </a:r>
          </a:p>
          <a:p>
            <a:r>
              <a:rPr lang="en-US" sz="2800" dirty="0"/>
              <a:t>Medical School Council</a:t>
            </a:r>
          </a:p>
          <a:p>
            <a:endParaRPr lang="en-US" sz="2800" dirty="0"/>
          </a:p>
          <a:p>
            <a:endParaRPr lang="en-US" dirty="0"/>
          </a:p>
          <a:p>
            <a:pPr lvl="1"/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460E45-F34F-1A4B-8498-B59451BB35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03" y="707572"/>
            <a:ext cx="6168401" cy="472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90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Compensation for Travel</a:t>
            </a:r>
            <a:br>
              <a:rPr lang="en-US" sz="4400" dirty="0"/>
            </a:br>
            <a:r>
              <a:rPr lang="en-US" sz="2800" dirty="0"/>
              <a:t>Up to $500 Total per Fiscal Year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Presentation Grant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Up to $200 within Contiguous US</a:t>
            </a:r>
          </a:p>
          <a:p>
            <a:endParaRPr lang="en-US" sz="2000" dirty="0"/>
          </a:p>
          <a:p>
            <a:r>
              <a:rPr lang="en-US" sz="2000" dirty="0"/>
              <a:t>Up to $500 Internationally </a:t>
            </a:r>
          </a:p>
          <a:p>
            <a:pPr lvl="1"/>
            <a:r>
              <a:rPr lang="en-US" sz="1800" dirty="0"/>
              <a:t>including Hawaii and Alaska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b="1" dirty="0"/>
              <a:t>Attendance Grant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Up to $100 anywhere</a:t>
            </a:r>
          </a:p>
        </p:txBody>
      </p:sp>
    </p:spTree>
    <p:extLst>
      <p:ext uri="{BB962C8B-B14F-4D97-AF65-F5344CB8AC3E}">
        <p14:creationId xmlns:p14="http://schemas.microsoft.com/office/powerpoint/2010/main" val="13051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Compensation for Travel</a:t>
            </a:r>
            <a:br>
              <a:rPr lang="en-US" sz="4400" dirty="0"/>
            </a:br>
            <a:r>
              <a:rPr lang="en-US" sz="2800" dirty="0"/>
              <a:t>Fine Print – What you need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Presentation Grant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Proof of conference registration</a:t>
            </a:r>
          </a:p>
          <a:p>
            <a:endParaRPr lang="en-US" sz="2000" dirty="0"/>
          </a:p>
          <a:p>
            <a:r>
              <a:rPr lang="en-US" sz="2000" dirty="0"/>
              <a:t>Acceptance letter or preliminary program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b="1" dirty="0"/>
              <a:t>Attendance Grant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Proof of conference registration</a:t>
            </a:r>
          </a:p>
        </p:txBody>
      </p:sp>
    </p:spTree>
    <p:extLst>
      <p:ext uri="{BB962C8B-B14F-4D97-AF65-F5344CB8AC3E}">
        <p14:creationId xmlns:p14="http://schemas.microsoft.com/office/powerpoint/2010/main" val="23637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Compensation for Travel</a:t>
            </a:r>
            <a:br>
              <a:rPr lang="en-US" sz="4400" dirty="0"/>
            </a:br>
            <a:r>
              <a:rPr lang="en-US" sz="2800" dirty="0"/>
              <a:t>Fine Print – Three Time Periods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Paperwork Due 15 Days Prior to Travel</a:t>
            </a:r>
          </a:p>
          <a:p>
            <a:r>
              <a:rPr lang="en-US" sz="3600" dirty="0"/>
              <a:t>1 July – 31 October </a:t>
            </a:r>
            <a:r>
              <a:rPr lang="en-US" sz="1800" dirty="0"/>
              <a:t>(Application opens 1 June)</a:t>
            </a:r>
            <a:endParaRPr lang="en-US" sz="2800" dirty="0"/>
          </a:p>
          <a:p>
            <a:r>
              <a:rPr lang="en-US" sz="3600" dirty="0"/>
              <a:t>1 November – 28/29 February </a:t>
            </a:r>
            <a:r>
              <a:rPr lang="en-US" sz="1800" dirty="0"/>
              <a:t>(Application opens 1 October)</a:t>
            </a:r>
            <a:endParaRPr lang="en-US" sz="2800" dirty="0"/>
          </a:p>
          <a:p>
            <a:r>
              <a:rPr lang="en-US" sz="3600" dirty="0"/>
              <a:t>1 March – 30 June </a:t>
            </a:r>
            <a:r>
              <a:rPr lang="en-US" sz="1800" dirty="0"/>
              <a:t>(Application opens 1 February)</a:t>
            </a:r>
          </a:p>
        </p:txBody>
      </p:sp>
    </p:spTree>
    <p:extLst>
      <p:ext uri="{BB962C8B-B14F-4D97-AF65-F5344CB8AC3E}">
        <p14:creationId xmlns:p14="http://schemas.microsoft.com/office/powerpoint/2010/main" val="38418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4">
      <a:dk1>
        <a:srgbClr val="782F40"/>
      </a:dk1>
      <a:lt1>
        <a:srgbClr val="EBE2CF"/>
      </a:lt1>
      <a:dk2>
        <a:srgbClr val="782F40"/>
      </a:dk2>
      <a:lt2>
        <a:srgbClr val="EBE2CF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32C19C-A75B-4E3F-8B30-1035B9FCA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491</Words>
  <Application>Microsoft Office PowerPoint</Application>
  <PresentationFormat>Widescreen</PresentationFormat>
  <Paragraphs>126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Plantagenet Cherokee</vt:lpstr>
      <vt:lpstr>Mesh</vt:lpstr>
      <vt:lpstr> Welcome To  FSU</vt:lpstr>
      <vt:lpstr>The Congress of Graduate Students</vt:lpstr>
      <vt:lpstr>1. What is COGS and What does COGS do? 2. How Can you Have Fun and get Involved? </vt:lpstr>
      <vt:lpstr>The Official Statement</vt:lpstr>
      <vt:lpstr>sga.fsu.edu/cogs</vt:lpstr>
      <vt:lpstr>Funding</vt:lpstr>
      <vt:lpstr>Compensation for Travel Up to $500 Total per Fiscal Year</vt:lpstr>
      <vt:lpstr>Compensation for Travel Fine Print – What you need</vt:lpstr>
      <vt:lpstr>Compensation for Travel Fine Print – Three Time Periods</vt:lpstr>
      <vt:lpstr>PowerPoint Presentation</vt:lpstr>
      <vt:lpstr>Become a Representative</vt:lpstr>
      <vt:lpstr>Getting involved Over 30 seats available </vt:lpstr>
      <vt:lpstr>Cogs Leadership Team</vt:lpstr>
      <vt:lpstr>Follow us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2015-08-07T16:38:39Z</dcterms:created>
  <dcterms:modified xsi:type="dcterms:W3CDTF">2020-06-19T15:33:11Z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TC034605339991</vt:lpwstr>
  </property>
</Properties>
</file>