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25"/>
  </p:notesMasterIdLst>
  <p:sldIdLst>
    <p:sldId id="257" r:id="rId6"/>
    <p:sldId id="275" r:id="rId7"/>
    <p:sldId id="277" r:id="rId8"/>
    <p:sldId id="269" r:id="rId9"/>
    <p:sldId id="258" r:id="rId10"/>
    <p:sldId id="274" r:id="rId11"/>
    <p:sldId id="278" r:id="rId12"/>
    <p:sldId id="273" r:id="rId13"/>
    <p:sldId id="279" r:id="rId14"/>
    <p:sldId id="281" r:id="rId15"/>
    <p:sldId id="280" r:id="rId16"/>
    <p:sldId id="260" r:id="rId17"/>
    <p:sldId id="268" r:id="rId18"/>
    <p:sldId id="263" r:id="rId19"/>
    <p:sldId id="270" r:id="rId20"/>
    <p:sldId id="271" r:id="rId21"/>
    <p:sldId id="262" r:id="rId22"/>
    <p:sldId id="264"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Crowe" initials="MC" lastIdx="2" clrIdx="0">
    <p:extLst>
      <p:ext uri="{19B8F6BF-5375-455C-9EA6-DF929625EA0E}">
        <p15:presenceInfo xmlns:p15="http://schemas.microsoft.com/office/powerpoint/2012/main" userId="S::mek13b@fsu.edu::65c22217-7b58-4445-9136-db9b153c424a" providerId="AD"/>
      </p:ext>
    </p:extLst>
  </p:cmAuthor>
  <p:cmAuthor id="2" name="Catherine Barrios" initials="CB" lastIdx="2" clrIdx="1">
    <p:extLst>
      <p:ext uri="{19B8F6BF-5375-455C-9EA6-DF929625EA0E}">
        <p15:presenceInfo xmlns:p15="http://schemas.microsoft.com/office/powerpoint/2012/main" userId="S::cb14r@fsu.edu::56995853-45d8-4058-a958-6cd28f269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0115C-5B2E-4FC4-B719-7193D1BE4701}" v="120" dt="2022-06-21T17:50:59.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91" d="100"/>
          <a:sy n="91" d="100"/>
        </p:scale>
        <p:origin x="63" y="3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49E8F-6AB5-40EA-BA39-F698D737EBC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DB85244-1626-4E2A-9A35-5A2AD7BEE41D}">
      <dgm:prSet/>
      <dgm:spPr/>
      <dgm:t>
        <a:bodyPr/>
        <a:lstStyle/>
        <a:p>
          <a:pPr>
            <a:lnSpc>
              <a:spcPct val="100000"/>
            </a:lnSpc>
            <a:defRPr cap="all"/>
          </a:pPr>
          <a:r>
            <a:rPr lang="en-US" dirty="0"/>
            <a:t>Who to connect with</a:t>
          </a:r>
        </a:p>
      </dgm:t>
    </dgm:pt>
    <dgm:pt modelId="{C65ED3AF-5B3B-4EA4-880B-160F5DCE8052}" type="parTrans" cxnId="{87F79E40-D389-46EC-BC87-663DCBD5CE93}">
      <dgm:prSet/>
      <dgm:spPr/>
      <dgm:t>
        <a:bodyPr/>
        <a:lstStyle/>
        <a:p>
          <a:endParaRPr lang="en-US"/>
        </a:p>
      </dgm:t>
    </dgm:pt>
    <dgm:pt modelId="{F43A65EB-52C6-4169-934F-0A2D148EBFAD}" type="sibTrans" cxnId="{87F79E40-D389-46EC-BC87-663DCBD5CE93}">
      <dgm:prSet/>
      <dgm:spPr/>
      <dgm:t>
        <a:bodyPr/>
        <a:lstStyle/>
        <a:p>
          <a:endParaRPr lang="en-US"/>
        </a:p>
      </dgm:t>
    </dgm:pt>
    <dgm:pt modelId="{3ECE9FE1-AAFC-423E-BED4-8D58B9AC7893}">
      <dgm:prSet/>
      <dgm:spPr/>
      <dgm:t>
        <a:bodyPr/>
        <a:lstStyle/>
        <a:p>
          <a:pPr>
            <a:lnSpc>
              <a:spcPct val="100000"/>
            </a:lnSpc>
            <a:defRPr cap="all"/>
          </a:pPr>
          <a:r>
            <a:rPr lang="en-US"/>
            <a:t>Where to get started</a:t>
          </a:r>
        </a:p>
      </dgm:t>
    </dgm:pt>
    <dgm:pt modelId="{5BCBF96A-0963-412E-97D2-3170C3819938}" type="parTrans" cxnId="{A1778525-E8C7-475D-B46A-B54EBEB8C651}">
      <dgm:prSet/>
      <dgm:spPr/>
      <dgm:t>
        <a:bodyPr/>
        <a:lstStyle/>
        <a:p>
          <a:endParaRPr lang="en-US"/>
        </a:p>
      </dgm:t>
    </dgm:pt>
    <dgm:pt modelId="{0BF6EFE1-542F-4D7F-A833-4715354D9BE0}" type="sibTrans" cxnId="{A1778525-E8C7-475D-B46A-B54EBEB8C651}">
      <dgm:prSet/>
      <dgm:spPr/>
      <dgm:t>
        <a:bodyPr/>
        <a:lstStyle/>
        <a:p>
          <a:endParaRPr lang="en-US"/>
        </a:p>
      </dgm:t>
    </dgm:pt>
    <dgm:pt modelId="{E204E0C2-5256-4952-8FDE-B8DF56835ACE}">
      <dgm:prSet/>
      <dgm:spPr/>
      <dgm:t>
        <a:bodyPr/>
        <a:lstStyle/>
        <a:p>
          <a:pPr>
            <a:lnSpc>
              <a:spcPct val="100000"/>
            </a:lnSpc>
            <a:defRPr cap="all"/>
          </a:pPr>
          <a:r>
            <a:rPr lang="en-US"/>
            <a:t>How we can help</a:t>
          </a:r>
        </a:p>
      </dgm:t>
    </dgm:pt>
    <dgm:pt modelId="{4C600E9A-A104-4727-B793-7DC819C737C4}" type="parTrans" cxnId="{5DC88ECB-5A77-4216-9089-529B94AF371F}">
      <dgm:prSet/>
      <dgm:spPr/>
      <dgm:t>
        <a:bodyPr/>
        <a:lstStyle/>
        <a:p>
          <a:endParaRPr lang="en-US"/>
        </a:p>
      </dgm:t>
    </dgm:pt>
    <dgm:pt modelId="{A6270FBB-9041-458D-AA70-679A54C66D83}" type="sibTrans" cxnId="{5DC88ECB-5A77-4216-9089-529B94AF371F}">
      <dgm:prSet/>
      <dgm:spPr/>
      <dgm:t>
        <a:bodyPr/>
        <a:lstStyle/>
        <a:p>
          <a:endParaRPr lang="en-US"/>
        </a:p>
      </dgm:t>
    </dgm:pt>
    <dgm:pt modelId="{C197C4CF-5ECA-44AE-AC68-E6107C194587}" type="pres">
      <dgm:prSet presAssocID="{90B49E8F-6AB5-40EA-BA39-F698D737EBC9}" presName="root" presStyleCnt="0">
        <dgm:presLayoutVars>
          <dgm:dir/>
          <dgm:resizeHandles val="exact"/>
        </dgm:presLayoutVars>
      </dgm:prSet>
      <dgm:spPr/>
    </dgm:pt>
    <dgm:pt modelId="{41A85B2D-D57A-4BF5-8392-7F46975DB1C0}" type="pres">
      <dgm:prSet presAssocID="{4DB85244-1626-4E2A-9A35-5A2AD7BEE41D}" presName="compNode" presStyleCnt="0"/>
      <dgm:spPr/>
    </dgm:pt>
    <dgm:pt modelId="{A85AEB8C-B454-465C-93E9-A55E666BDDBB}" type="pres">
      <dgm:prSet presAssocID="{4DB85244-1626-4E2A-9A35-5A2AD7BEE41D}" presName="iconBgRect" presStyleLbl="bgShp" presStyleIdx="0" presStyleCnt="3"/>
      <dgm:spPr/>
    </dgm:pt>
    <dgm:pt modelId="{90C7FB79-C75C-423A-B8C5-CD76D5CB5EEE}" type="pres">
      <dgm:prSet presAssocID="{4DB85244-1626-4E2A-9A35-5A2AD7BEE4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0D86194A-4A96-44C2-8C11-A5C354CDEA3D}" type="pres">
      <dgm:prSet presAssocID="{4DB85244-1626-4E2A-9A35-5A2AD7BEE41D}" presName="spaceRect" presStyleCnt="0"/>
      <dgm:spPr/>
    </dgm:pt>
    <dgm:pt modelId="{0809BDC5-98B4-462E-8636-018F8D735E12}" type="pres">
      <dgm:prSet presAssocID="{4DB85244-1626-4E2A-9A35-5A2AD7BEE41D}" presName="textRect" presStyleLbl="revTx" presStyleIdx="0" presStyleCnt="3">
        <dgm:presLayoutVars>
          <dgm:chMax val="1"/>
          <dgm:chPref val="1"/>
        </dgm:presLayoutVars>
      </dgm:prSet>
      <dgm:spPr/>
    </dgm:pt>
    <dgm:pt modelId="{43AA1BF8-23B1-403F-92E2-EAD918B10128}" type="pres">
      <dgm:prSet presAssocID="{F43A65EB-52C6-4169-934F-0A2D148EBFAD}" presName="sibTrans" presStyleCnt="0"/>
      <dgm:spPr/>
    </dgm:pt>
    <dgm:pt modelId="{22A441D1-FC36-4122-A927-324C9F144F90}" type="pres">
      <dgm:prSet presAssocID="{3ECE9FE1-AAFC-423E-BED4-8D58B9AC7893}" presName="compNode" presStyleCnt="0"/>
      <dgm:spPr/>
    </dgm:pt>
    <dgm:pt modelId="{09EC2E84-7F55-437A-9716-8F850B9271FE}" type="pres">
      <dgm:prSet presAssocID="{3ECE9FE1-AAFC-423E-BED4-8D58B9AC7893}" presName="iconBgRect" presStyleLbl="bgShp" presStyleIdx="1" presStyleCnt="3"/>
      <dgm:spPr>
        <a:solidFill>
          <a:schemeClr val="accent1">
            <a:lumMod val="75000"/>
          </a:schemeClr>
        </a:solidFill>
        <a:ln>
          <a:noFill/>
        </a:ln>
      </dgm:spPr>
    </dgm:pt>
    <dgm:pt modelId="{A94ECC73-DE82-4AFF-81F9-062EFE04D3B3}" type="pres">
      <dgm:prSet presAssocID="{3ECE9FE1-AAFC-423E-BED4-8D58B9AC78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35467850-C5BB-43C2-A675-A80669F84EF7}" type="pres">
      <dgm:prSet presAssocID="{3ECE9FE1-AAFC-423E-BED4-8D58B9AC7893}" presName="spaceRect" presStyleCnt="0"/>
      <dgm:spPr/>
    </dgm:pt>
    <dgm:pt modelId="{D2C5B356-23D7-40A0-9456-DAF18AC01D96}" type="pres">
      <dgm:prSet presAssocID="{3ECE9FE1-AAFC-423E-BED4-8D58B9AC7893}" presName="textRect" presStyleLbl="revTx" presStyleIdx="1" presStyleCnt="3">
        <dgm:presLayoutVars>
          <dgm:chMax val="1"/>
          <dgm:chPref val="1"/>
        </dgm:presLayoutVars>
      </dgm:prSet>
      <dgm:spPr/>
    </dgm:pt>
    <dgm:pt modelId="{CE063227-40E6-4D88-8CDD-C9E25016EA2A}" type="pres">
      <dgm:prSet presAssocID="{0BF6EFE1-542F-4D7F-A833-4715354D9BE0}" presName="sibTrans" presStyleCnt="0"/>
      <dgm:spPr/>
    </dgm:pt>
    <dgm:pt modelId="{E34AE002-92AC-4215-AB5B-C5E0652E5749}" type="pres">
      <dgm:prSet presAssocID="{E204E0C2-5256-4952-8FDE-B8DF56835ACE}" presName="compNode" presStyleCnt="0"/>
      <dgm:spPr/>
    </dgm:pt>
    <dgm:pt modelId="{DF3242CC-D3B2-4FD2-99A5-7CB5C3994F05}" type="pres">
      <dgm:prSet presAssocID="{E204E0C2-5256-4952-8FDE-B8DF56835ACE}" presName="iconBgRect" presStyleLbl="bgShp" presStyleIdx="2" presStyleCnt="3"/>
      <dgm:spPr/>
    </dgm:pt>
    <dgm:pt modelId="{AF0953EB-3ACC-400F-9AD6-15C7A1A55C26}" type="pres">
      <dgm:prSet presAssocID="{E204E0C2-5256-4952-8FDE-B8DF56835A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14EA16B-A958-4423-AE14-C08FAFBE8CFC}" type="pres">
      <dgm:prSet presAssocID="{E204E0C2-5256-4952-8FDE-B8DF56835ACE}" presName="spaceRect" presStyleCnt="0"/>
      <dgm:spPr/>
    </dgm:pt>
    <dgm:pt modelId="{8E515853-B5DC-425F-A44A-97FA50DF8B90}" type="pres">
      <dgm:prSet presAssocID="{E204E0C2-5256-4952-8FDE-B8DF56835ACE}" presName="textRect" presStyleLbl="revTx" presStyleIdx="2" presStyleCnt="3">
        <dgm:presLayoutVars>
          <dgm:chMax val="1"/>
          <dgm:chPref val="1"/>
        </dgm:presLayoutVars>
      </dgm:prSet>
      <dgm:spPr/>
    </dgm:pt>
  </dgm:ptLst>
  <dgm:cxnLst>
    <dgm:cxn modelId="{A1778525-E8C7-475D-B46A-B54EBEB8C651}" srcId="{90B49E8F-6AB5-40EA-BA39-F698D737EBC9}" destId="{3ECE9FE1-AAFC-423E-BED4-8D58B9AC7893}" srcOrd="1" destOrd="0" parTransId="{5BCBF96A-0963-412E-97D2-3170C3819938}" sibTransId="{0BF6EFE1-542F-4D7F-A833-4715354D9BE0}"/>
    <dgm:cxn modelId="{87F79E40-D389-46EC-BC87-663DCBD5CE93}" srcId="{90B49E8F-6AB5-40EA-BA39-F698D737EBC9}" destId="{4DB85244-1626-4E2A-9A35-5A2AD7BEE41D}" srcOrd="0" destOrd="0" parTransId="{C65ED3AF-5B3B-4EA4-880B-160F5DCE8052}" sibTransId="{F43A65EB-52C6-4169-934F-0A2D148EBFAD}"/>
    <dgm:cxn modelId="{185BFA75-EB11-49C0-8E43-F51F29204D38}" type="presOf" srcId="{90B49E8F-6AB5-40EA-BA39-F698D737EBC9}" destId="{C197C4CF-5ECA-44AE-AC68-E6107C194587}" srcOrd="0" destOrd="0" presId="urn:microsoft.com/office/officeart/2018/5/layout/IconCircleLabelList"/>
    <dgm:cxn modelId="{AF86D07A-EC07-46BA-A095-9B909AE9FBC9}" type="presOf" srcId="{3ECE9FE1-AAFC-423E-BED4-8D58B9AC7893}" destId="{D2C5B356-23D7-40A0-9456-DAF18AC01D96}" srcOrd="0" destOrd="0" presId="urn:microsoft.com/office/officeart/2018/5/layout/IconCircleLabelList"/>
    <dgm:cxn modelId="{BF34BC7D-6C41-403C-A26E-CAB5B5A3ADC7}" type="presOf" srcId="{4DB85244-1626-4E2A-9A35-5A2AD7BEE41D}" destId="{0809BDC5-98B4-462E-8636-018F8D735E12}" srcOrd="0" destOrd="0" presId="urn:microsoft.com/office/officeart/2018/5/layout/IconCircleLabelList"/>
    <dgm:cxn modelId="{5DC88ECB-5A77-4216-9089-529B94AF371F}" srcId="{90B49E8F-6AB5-40EA-BA39-F698D737EBC9}" destId="{E204E0C2-5256-4952-8FDE-B8DF56835ACE}" srcOrd="2" destOrd="0" parTransId="{4C600E9A-A104-4727-B793-7DC819C737C4}" sibTransId="{A6270FBB-9041-458D-AA70-679A54C66D83}"/>
    <dgm:cxn modelId="{ECF68CF1-392A-43C5-86A0-0B8370535BAD}" type="presOf" srcId="{E204E0C2-5256-4952-8FDE-B8DF56835ACE}" destId="{8E515853-B5DC-425F-A44A-97FA50DF8B90}" srcOrd="0" destOrd="0" presId="urn:microsoft.com/office/officeart/2018/5/layout/IconCircleLabelList"/>
    <dgm:cxn modelId="{FCE217B9-7BA1-4D66-8075-C8298DA44870}" type="presParOf" srcId="{C197C4CF-5ECA-44AE-AC68-E6107C194587}" destId="{41A85B2D-D57A-4BF5-8392-7F46975DB1C0}" srcOrd="0" destOrd="0" presId="urn:microsoft.com/office/officeart/2018/5/layout/IconCircleLabelList"/>
    <dgm:cxn modelId="{FC87EE40-DA3A-4040-8E06-7E943A720F25}" type="presParOf" srcId="{41A85B2D-D57A-4BF5-8392-7F46975DB1C0}" destId="{A85AEB8C-B454-465C-93E9-A55E666BDDBB}" srcOrd="0" destOrd="0" presId="urn:microsoft.com/office/officeart/2018/5/layout/IconCircleLabelList"/>
    <dgm:cxn modelId="{8162082C-E71D-467F-8F92-A9CFCCBCFF0E}" type="presParOf" srcId="{41A85B2D-D57A-4BF5-8392-7F46975DB1C0}" destId="{90C7FB79-C75C-423A-B8C5-CD76D5CB5EEE}" srcOrd="1" destOrd="0" presId="urn:microsoft.com/office/officeart/2018/5/layout/IconCircleLabelList"/>
    <dgm:cxn modelId="{E8E0D0B4-B3A7-4D85-BE90-AD88DD3AA56E}" type="presParOf" srcId="{41A85B2D-D57A-4BF5-8392-7F46975DB1C0}" destId="{0D86194A-4A96-44C2-8C11-A5C354CDEA3D}" srcOrd="2" destOrd="0" presId="urn:microsoft.com/office/officeart/2018/5/layout/IconCircleLabelList"/>
    <dgm:cxn modelId="{01DF6FB1-C97E-4A47-BBE4-9DCA10B2F274}" type="presParOf" srcId="{41A85B2D-D57A-4BF5-8392-7F46975DB1C0}" destId="{0809BDC5-98B4-462E-8636-018F8D735E12}" srcOrd="3" destOrd="0" presId="urn:microsoft.com/office/officeart/2018/5/layout/IconCircleLabelList"/>
    <dgm:cxn modelId="{C9FC1503-95FB-49CB-A7E9-DFDDF599A3FC}" type="presParOf" srcId="{C197C4CF-5ECA-44AE-AC68-E6107C194587}" destId="{43AA1BF8-23B1-403F-92E2-EAD918B10128}" srcOrd="1" destOrd="0" presId="urn:microsoft.com/office/officeart/2018/5/layout/IconCircleLabelList"/>
    <dgm:cxn modelId="{EEF4F006-1308-4E69-9D00-E474F571F055}" type="presParOf" srcId="{C197C4CF-5ECA-44AE-AC68-E6107C194587}" destId="{22A441D1-FC36-4122-A927-324C9F144F90}" srcOrd="2" destOrd="0" presId="urn:microsoft.com/office/officeart/2018/5/layout/IconCircleLabelList"/>
    <dgm:cxn modelId="{8E52AC1C-566B-40A3-9BFF-E4390DE1AF49}" type="presParOf" srcId="{22A441D1-FC36-4122-A927-324C9F144F90}" destId="{09EC2E84-7F55-437A-9716-8F850B9271FE}" srcOrd="0" destOrd="0" presId="urn:microsoft.com/office/officeart/2018/5/layout/IconCircleLabelList"/>
    <dgm:cxn modelId="{DFBF9FF9-7580-4D19-B03A-223DBD83B31E}" type="presParOf" srcId="{22A441D1-FC36-4122-A927-324C9F144F90}" destId="{A94ECC73-DE82-4AFF-81F9-062EFE04D3B3}" srcOrd="1" destOrd="0" presId="urn:microsoft.com/office/officeart/2018/5/layout/IconCircleLabelList"/>
    <dgm:cxn modelId="{5D031E0B-1E68-4EF8-BC55-0F9BAD6C51C0}" type="presParOf" srcId="{22A441D1-FC36-4122-A927-324C9F144F90}" destId="{35467850-C5BB-43C2-A675-A80669F84EF7}" srcOrd="2" destOrd="0" presId="urn:microsoft.com/office/officeart/2018/5/layout/IconCircleLabelList"/>
    <dgm:cxn modelId="{629B858B-99EC-4FB3-A015-DCAC2111F1AD}" type="presParOf" srcId="{22A441D1-FC36-4122-A927-324C9F144F90}" destId="{D2C5B356-23D7-40A0-9456-DAF18AC01D96}" srcOrd="3" destOrd="0" presId="urn:microsoft.com/office/officeart/2018/5/layout/IconCircleLabelList"/>
    <dgm:cxn modelId="{E2F63B3B-B791-4331-8B4E-78C1A9B2DCA7}" type="presParOf" srcId="{C197C4CF-5ECA-44AE-AC68-E6107C194587}" destId="{CE063227-40E6-4D88-8CDD-C9E25016EA2A}" srcOrd="3" destOrd="0" presId="urn:microsoft.com/office/officeart/2018/5/layout/IconCircleLabelList"/>
    <dgm:cxn modelId="{1572565B-66C3-453A-BB4D-0FF26B2F0A14}" type="presParOf" srcId="{C197C4CF-5ECA-44AE-AC68-E6107C194587}" destId="{E34AE002-92AC-4215-AB5B-C5E0652E5749}" srcOrd="4" destOrd="0" presId="urn:microsoft.com/office/officeart/2018/5/layout/IconCircleLabelList"/>
    <dgm:cxn modelId="{29F2FD25-A8EE-4195-970D-437A16B60A5A}" type="presParOf" srcId="{E34AE002-92AC-4215-AB5B-C5E0652E5749}" destId="{DF3242CC-D3B2-4FD2-99A5-7CB5C3994F05}" srcOrd="0" destOrd="0" presId="urn:microsoft.com/office/officeart/2018/5/layout/IconCircleLabelList"/>
    <dgm:cxn modelId="{01C94B10-4EF3-4D1E-8420-98D518A7B854}" type="presParOf" srcId="{E34AE002-92AC-4215-AB5B-C5E0652E5749}" destId="{AF0953EB-3ACC-400F-9AD6-15C7A1A55C26}" srcOrd="1" destOrd="0" presId="urn:microsoft.com/office/officeart/2018/5/layout/IconCircleLabelList"/>
    <dgm:cxn modelId="{D9DFBAAD-5161-4FAC-96C6-0D8A33024586}" type="presParOf" srcId="{E34AE002-92AC-4215-AB5B-C5E0652E5749}" destId="{514EA16B-A958-4423-AE14-C08FAFBE8CFC}" srcOrd="2" destOrd="0" presId="urn:microsoft.com/office/officeart/2018/5/layout/IconCircleLabelList"/>
    <dgm:cxn modelId="{23712F1F-AEA9-4A39-B417-A467B248EA1B}" type="presParOf" srcId="{E34AE002-92AC-4215-AB5B-C5E0652E5749}" destId="{8E515853-B5DC-425F-A44A-97FA50DF8B9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8E2F63-3BB5-40CE-B6D7-9BE9A311A30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27E01BC-5489-477E-B5BD-6ECA54CAF71E}">
      <dgm:prSet custT="1"/>
      <dgm:spPr/>
      <dgm:t>
        <a:bodyPr/>
        <a:lstStyle/>
        <a:p>
          <a:pPr>
            <a:lnSpc>
              <a:spcPct val="100000"/>
            </a:lnSpc>
          </a:pPr>
          <a:r>
            <a:rPr lang="en-US" sz="2300" dirty="0"/>
            <a:t>Quick Guides</a:t>
          </a:r>
        </a:p>
      </dgm:t>
    </dgm:pt>
    <dgm:pt modelId="{526DAC5A-8A37-4301-9E62-F6B7ED94E06A}" type="parTrans" cxnId="{1DFC78C7-97AF-47D5-81E0-64D471EBF649}">
      <dgm:prSet/>
      <dgm:spPr/>
      <dgm:t>
        <a:bodyPr/>
        <a:lstStyle/>
        <a:p>
          <a:endParaRPr lang="en-US"/>
        </a:p>
      </dgm:t>
    </dgm:pt>
    <dgm:pt modelId="{0E9E8B7E-C84B-4380-8477-2D12E05831AB}" type="sibTrans" cxnId="{1DFC78C7-97AF-47D5-81E0-64D471EBF649}">
      <dgm:prSet/>
      <dgm:spPr/>
      <dgm:t>
        <a:bodyPr/>
        <a:lstStyle/>
        <a:p>
          <a:endParaRPr lang="en-US"/>
        </a:p>
      </dgm:t>
    </dgm:pt>
    <dgm:pt modelId="{7E69D46F-BF57-40A7-BB1E-AA1DC689AA66}">
      <dgm:prSet custT="1"/>
      <dgm:spPr/>
      <dgm:t>
        <a:bodyPr/>
        <a:lstStyle/>
        <a:p>
          <a:pPr>
            <a:lnSpc>
              <a:spcPct val="100000"/>
            </a:lnSpc>
          </a:pPr>
          <a:r>
            <a:rPr lang="en-US" sz="2300" dirty="0"/>
            <a:t>Career Guides</a:t>
          </a:r>
        </a:p>
      </dgm:t>
    </dgm:pt>
    <dgm:pt modelId="{52309E0F-5FD8-418B-A722-EC9DA5412233}" type="parTrans" cxnId="{D35E4259-87FA-4522-B570-941DEBB089EA}">
      <dgm:prSet/>
      <dgm:spPr/>
      <dgm:t>
        <a:bodyPr/>
        <a:lstStyle/>
        <a:p>
          <a:endParaRPr lang="en-US"/>
        </a:p>
      </dgm:t>
    </dgm:pt>
    <dgm:pt modelId="{BB80B198-7150-44C4-8AE4-CD917279303F}" type="sibTrans" cxnId="{D35E4259-87FA-4522-B570-941DEBB089EA}">
      <dgm:prSet/>
      <dgm:spPr/>
      <dgm:t>
        <a:bodyPr/>
        <a:lstStyle/>
        <a:p>
          <a:endParaRPr lang="en-US"/>
        </a:p>
      </dgm:t>
    </dgm:pt>
    <dgm:pt modelId="{447BDE83-EF53-441A-8217-8833311B5E18}">
      <dgm:prSet custT="1"/>
      <dgm:spPr/>
      <dgm:t>
        <a:bodyPr/>
        <a:lstStyle/>
        <a:p>
          <a:pPr>
            <a:lnSpc>
              <a:spcPct val="100000"/>
            </a:lnSpc>
          </a:pPr>
          <a:r>
            <a:rPr lang="en-US" sz="2300" dirty="0"/>
            <a:t>Job Databases</a:t>
          </a:r>
        </a:p>
      </dgm:t>
    </dgm:pt>
    <dgm:pt modelId="{14568B3E-FA95-4E98-9C78-0F2BFB333E92}" type="parTrans" cxnId="{F9DE0E16-69A0-4B46-A8F9-66B98CB27C77}">
      <dgm:prSet/>
      <dgm:spPr/>
      <dgm:t>
        <a:bodyPr/>
        <a:lstStyle/>
        <a:p>
          <a:endParaRPr lang="en-US"/>
        </a:p>
      </dgm:t>
    </dgm:pt>
    <dgm:pt modelId="{886756B9-87F0-4948-8878-5FBA01652F58}" type="sibTrans" cxnId="{F9DE0E16-69A0-4B46-A8F9-66B98CB27C77}">
      <dgm:prSet/>
      <dgm:spPr/>
      <dgm:t>
        <a:bodyPr/>
        <a:lstStyle/>
        <a:p>
          <a:endParaRPr lang="en-US"/>
        </a:p>
      </dgm:t>
    </dgm:pt>
    <dgm:pt modelId="{BA764CC5-6079-44D6-927A-2902DBCF8111}">
      <dgm:prSet custT="1"/>
      <dgm:spPr/>
      <dgm:t>
        <a:bodyPr/>
        <a:lstStyle/>
        <a:p>
          <a:pPr>
            <a:lnSpc>
              <a:spcPct val="100000"/>
            </a:lnSpc>
            <a:spcAft>
              <a:spcPts val="0"/>
            </a:spcAft>
          </a:pPr>
          <a:r>
            <a:rPr lang="en-US" sz="2300" dirty="0"/>
            <a:t>Website </a:t>
          </a:r>
        </a:p>
        <a:p>
          <a:pPr>
            <a:lnSpc>
              <a:spcPct val="100000"/>
            </a:lnSpc>
            <a:spcAft>
              <a:spcPts val="0"/>
            </a:spcAft>
          </a:pPr>
          <a:r>
            <a:rPr lang="en-US" sz="1800" dirty="0"/>
            <a:t>(Graduate Student Tab)</a:t>
          </a:r>
        </a:p>
      </dgm:t>
    </dgm:pt>
    <dgm:pt modelId="{7F133225-163C-40C9-9C0C-B7FEB8FAA919}" type="parTrans" cxnId="{CBA1C588-B0DA-401C-9B87-05B609413502}">
      <dgm:prSet/>
      <dgm:spPr/>
      <dgm:t>
        <a:bodyPr/>
        <a:lstStyle/>
        <a:p>
          <a:endParaRPr lang="en-US"/>
        </a:p>
      </dgm:t>
    </dgm:pt>
    <dgm:pt modelId="{80495EF1-98B8-45DF-B933-B1424E5561DB}" type="sibTrans" cxnId="{CBA1C588-B0DA-401C-9B87-05B609413502}">
      <dgm:prSet/>
      <dgm:spPr/>
      <dgm:t>
        <a:bodyPr/>
        <a:lstStyle/>
        <a:p>
          <a:endParaRPr lang="en-US"/>
        </a:p>
      </dgm:t>
    </dgm:pt>
    <dgm:pt modelId="{C2100CEF-551E-4B77-B4FF-E1AA1173E957}" type="pres">
      <dgm:prSet presAssocID="{798E2F63-3BB5-40CE-B6D7-9BE9A311A30D}" presName="root" presStyleCnt="0">
        <dgm:presLayoutVars>
          <dgm:dir/>
          <dgm:resizeHandles val="exact"/>
        </dgm:presLayoutVars>
      </dgm:prSet>
      <dgm:spPr/>
    </dgm:pt>
    <dgm:pt modelId="{8F935AF6-1C09-4750-A98B-33AAC0B5C648}" type="pres">
      <dgm:prSet presAssocID="{D27E01BC-5489-477E-B5BD-6ECA54CAF71E}" presName="compNode" presStyleCnt="0"/>
      <dgm:spPr/>
    </dgm:pt>
    <dgm:pt modelId="{5E826F1A-AAFB-43B8-8A00-6B536CCB08C1}" type="pres">
      <dgm:prSet presAssocID="{D27E01BC-5489-477E-B5BD-6ECA54CAF7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D39DB4CB-3C5C-47C7-A4F0-370921B957CA}" type="pres">
      <dgm:prSet presAssocID="{D27E01BC-5489-477E-B5BD-6ECA54CAF71E}" presName="spaceRect" presStyleCnt="0"/>
      <dgm:spPr/>
    </dgm:pt>
    <dgm:pt modelId="{71A4285F-BD95-45F3-8012-3FB4B7B9795C}" type="pres">
      <dgm:prSet presAssocID="{D27E01BC-5489-477E-B5BD-6ECA54CAF71E}" presName="textRect" presStyleLbl="revTx" presStyleIdx="0" presStyleCnt="4">
        <dgm:presLayoutVars>
          <dgm:chMax val="1"/>
          <dgm:chPref val="1"/>
        </dgm:presLayoutVars>
      </dgm:prSet>
      <dgm:spPr/>
    </dgm:pt>
    <dgm:pt modelId="{DCE8AA02-EC34-45DB-897C-9F7FC9A24CC0}" type="pres">
      <dgm:prSet presAssocID="{0E9E8B7E-C84B-4380-8477-2D12E05831AB}" presName="sibTrans" presStyleCnt="0"/>
      <dgm:spPr/>
    </dgm:pt>
    <dgm:pt modelId="{0974916D-E7AC-4889-90C1-DA5C59DD0291}" type="pres">
      <dgm:prSet presAssocID="{7E69D46F-BF57-40A7-BB1E-AA1DC689AA66}" presName="compNode" presStyleCnt="0"/>
      <dgm:spPr/>
    </dgm:pt>
    <dgm:pt modelId="{4B79F08E-D7FC-4038-BBDF-E9EDD65C164A}" type="pres">
      <dgm:prSet presAssocID="{7E69D46F-BF57-40A7-BB1E-AA1DC689AA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iefcase"/>
        </a:ext>
      </dgm:extLst>
    </dgm:pt>
    <dgm:pt modelId="{EE6BFC3D-0AEA-4702-B677-8CDE4C897477}" type="pres">
      <dgm:prSet presAssocID="{7E69D46F-BF57-40A7-BB1E-AA1DC689AA66}" presName="spaceRect" presStyleCnt="0"/>
      <dgm:spPr/>
    </dgm:pt>
    <dgm:pt modelId="{B25B5A75-6AAF-4644-A872-423168B037E8}" type="pres">
      <dgm:prSet presAssocID="{7E69D46F-BF57-40A7-BB1E-AA1DC689AA66}" presName="textRect" presStyleLbl="revTx" presStyleIdx="1" presStyleCnt="4">
        <dgm:presLayoutVars>
          <dgm:chMax val="1"/>
          <dgm:chPref val="1"/>
        </dgm:presLayoutVars>
      </dgm:prSet>
      <dgm:spPr/>
    </dgm:pt>
    <dgm:pt modelId="{02CEEDCA-4E41-4051-8FA0-3C68FD99A658}" type="pres">
      <dgm:prSet presAssocID="{BB80B198-7150-44C4-8AE4-CD917279303F}" presName="sibTrans" presStyleCnt="0"/>
      <dgm:spPr/>
    </dgm:pt>
    <dgm:pt modelId="{C6481177-2CEE-4752-B555-1F10642C3EE3}" type="pres">
      <dgm:prSet presAssocID="{447BDE83-EF53-441A-8217-8833311B5E18}" presName="compNode" presStyleCnt="0"/>
      <dgm:spPr/>
    </dgm:pt>
    <dgm:pt modelId="{73C23075-8425-4C41-832E-8FDBF7D67B2C}" type="pres">
      <dgm:prSet presAssocID="{447BDE83-EF53-441A-8217-8833311B5E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1308EEAB-54CE-4DAF-8136-5644394D07AE}" type="pres">
      <dgm:prSet presAssocID="{447BDE83-EF53-441A-8217-8833311B5E18}" presName="spaceRect" presStyleCnt="0"/>
      <dgm:spPr/>
    </dgm:pt>
    <dgm:pt modelId="{F2463198-956A-4EA9-9205-15A2701D5A41}" type="pres">
      <dgm:prSet presAssocID="{447BDE83-EF53-441A-8217-8833311B5E18}" presName="textRect" presStyleLbl="revTx" presStyleIdx="2" presStyleCnt="4">
        <dgm:presLayoutVars>
          <dgm:chMax val="1"/>
          <dgm:chPref val="1"/>
        </dgm:presLayoutVars>
      </dgm:prSet>
      <dgm:spPr/>
    </dgm:pt>
    <dgm:pt modelId="{39CA5EC8-133F-4362-8485-73CC16B86DCF}" type="pres">
      <dgm:prSet presAssocID="{886756B9-87F0-4948-8878-5FBA01652F58}" presName="sibTrans" presStyleCnt="0"/>
      <dgm:spPr/>
    </dgm:pt>
    <dgm:pt modelId="{17193546-4B62-4D71-82E0-87E01D70F93B}" type="pres">
      <dgm:prSet presAssocID="{BA764CC5-6079-44D6-927A-2902DBCF8111}" presName="compNode" presStyleCnt="0"/>
      <dgm:spPr/>
    </dgm:pt>
    <dgm:pt modelId="{666C636D-E7E8-4C67-A18A-5C2232995310}" type="pres">
      <dgm:prSet presAssocID="{BA764CC5-6079-44D6-927A-2902DBCF8111}" presName="iconRect" presStyleLbl="node1" presStyleIdx="3" presStyleCnt="4" custScaleX="127560" custScaleY="133842" custLinFactNeighborX="-6445" custLinFactNeighborY="-575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nternet"/>
        </a:ext>
      </dgm:extLst>
    </dgm:pt>
    <dgm:pt modelId="{FE796DDD-6C9E-4E10-A640-758F16C71E07}" type="pres">
      <dgm:prSet presAssocID="{BA764CC5-6079-44D6-927A-2902DBCF8111}" presName="spaceRect" presStyleCnt="0"/>
      <dgm:spPr/>
    </dgm:pt>
    <dgm:pt modelId="{805AF66F-5625-4442-AD1B-A201F924C39C}" type="pres">
      <dgm:prSet presAssocID="{BA764CC5-6079-44D6-927A-2902DBCF8111}" presName="textRect" presStyleLbl="revTx" presStyleIdx="3" presStyleCnt="4" custLinFactNeighborX="-1482" custLinFactNeighborY="-17369">
        <dgm:presLayoutVars>
          <dgm:chMax val="1"/>
          <dgm:chPref val="1"/>
        </dgm:presLayoutVars>
      </dgm:prSet>
      <dgm:spPr/>
    </dgm:pt>
  </dgm:ptLst>
  <dgm:cxnLst>
    <dgm:cxn modelId="{1E307214-2758-4AA6-91BE-1122CE3546DE}" type="presOf" srcId="{BA764CC5-6079-44D6-927A-2902DBCF8111}" destId="{805AF66F-5625-4442-AD1B-A201F924C39C}" srcOrd="0" destOrd="0" presId="urn:microsoft.com/office/officeart/2018/2/layout/IconLabelList"/>
    <dgm:cxn modelId="{F9DE0E16-69A0-4B46-A8F9-66B98CB27C77}" srcId="{798E2F63-3BB5-40CE-B6D7-9BE9A311A30D}" destId="{447BDE83-EF53-441A-8217-8833311B5E18}" srcOrd="2" destOrd="0" parTransId="{14568B3E-FA95-4E98-9C78-0F2BFB333E92}" sibTransId="{886756B9-87F0-4948-8878-5FBA01652F58}"/>
    <dgm:cxn modelId="{5BF09823-03F9-4C1D-9AA2-6CFDCC9B2142}" type="presOf" srcId="{D27E01BC-5489-477E-B5BD-6ECA54CAF71E}" destId="{71A4285F-BD95-45F3-8012-3FB4B7B9795C}" srcOrd="0" destOrd="0" presId="urn:microsoft.com/office/officeart/2018/2/layout/IconLabelList"/>
    <dgm:cxn modelId="{D35E4259-87FA-4522-B570-941DEBB089EA}" srcId="{798E2F63-3BB5-40CE-B6D7-9BE9A311A30D}" destId="{7E69D46F-BF57-40A7-BB1E-AA1DC689AA66}" srcOrd="1" destOrd="0" parTransId="{52309E0F-5FD8-418B-A722-EC9DA5412233}" sibTransId="{BB80B198-7150-44C4-8AE4-CD917279303F}"/>
    <dgm:cxn modelId="{CBA1C588-B0DA-401C-9B87-05B609413502}" srcId="{798E2F63-3BB5-40CE-B6D7-9BE9A311A30D}" destId="{BA764CC5-6079-44D6-927A-2902DBCF8111}" srcOrd="3" destOrd="0" parTransId="{7F133225-163C-40C9-9C0C-B7FEB8FAA919}" sibTransId="{80495EF1-98B8-45DF-B933-B1424E5561DB}"/>
    <dgm:cxn modelId="{9DDADB88-0DF2-4E23-A06E-8D136C6135B9}" type="presOf" srcId="{798E2F63-3BB5-40CE-B6D7-9BE9A311A30D}" destId="{C2100CEF-551E-4B77-B4FF-E1AA1173E957}" srcOrd="0" destOrd="0" presId="urn:microsoft.com/office/officeart/2018/2/layout/IconLabelList"/>
    <dgm:cxn modelId="{9231CCAA-F67E-4ED4-8CCC-8BD8D6AC3140}" type="presOf" srcId="{447BDE83-EF53-441A-8217-8833311B5E18}" destId="{F2463198-956A-4EA9-9205-15A2701D5A41}" srcOrd="0" destOrd="0" presId="urn:microsoft.com/office/officeart/2018/2/layout/IconLabelList"/>
    <dgm:cxn modelId="{1DFC78C7-97AF-47D5-81E0-64D471EBF649}" srcId="{798E2F63-3BB5-40CE-B6D7-9BE9A311A30D}" destId="{D27E01BC-5489-477E-B5BD-6ECA54CAF71E}" srcOrd="0" destOrd="0" parTransId="{526DAC5A-8A37-4301-9E62-F6B7ED94E06A}" sibTransId="{0E9E8B7E-C84B-4380-8477-2D12E05831AB}"/>
    <dgm:cxn modelId="{260EFDDF-0ABD-4C39-BEDD-3648D8319823}" type="presOf" srcId="{7E69D46F-BF57-40A7-BB1E-AA1DC689AA66}" destId="{B25B5A75-6AAF-4644-A872-423168B037E8}" srcOrd="0" destOrd="0" presId="urn:microsoft.com/office/officeart/2018/2/layout/IconLabelList"/>
    <dgm:cxn modelId="{ABB646D2-E42A-463C-A360-C5EC51F3D19B}" type="presParOf" srcId="{C2100CEF-551E-4B77-B4FF-E1AA1173E957}" destId="{8F935AF6-1C09-4750-A98B-33AAC0B5C648}" srcOrd="0" destOrd="0" presId="urn:microsoft.com/office/officeart/2018/2/layout/IconLabelList"/>
    <dgm:cxn modelId="{6F840BA7-9B28-4D8D-BAA0-C2D95FC0A9FC}" type="presParOf" srcId="{8F935AF6-1C09-4750-A98B-33AAC0B5C648}" destId="{5E826F1A-AAFB-43B8-8A00-6B536CCB08C1}" srcOrd="0" destOrd="0" presId="urn:microsoft.com/office/officeart/2018/2/layout/IconLabelList"/>
    <dgm:cxn modelId="{56824467-B197-4A07-97CF-2E35753FFCD3}" type="presParOf" srcId="{8F935AF6-1C09-4750-A98B-33AAC0B5C648}" destId="{D39DB4CB-3C5C-47C7-A4F0-370921B957CA}" srcOrd="1" destOrd="0" presId="urn:microsoft.com/office/officeart/2018/2/layout/IconLabelList"/>
    <dgm:cxn modelId="{95ECACA4-0514-4E50-8336-2E205DE31859}" type="presParOf" srcId="{8F935AF6-1C09-4750-A98B-33AAC0B5C648}" destId="{71A4285F-BD95-45F3-8012-3FB4B7B9795C}" srcOrd="2" destOrd="0" presId="urn:microsoft.com/office/officeart/2018/2/layout/IconLabelList"/>
    <dgm:cxn modelId="{DC68C71B-0832-478A-9493-504F233A4E0A}" type="presParOf" srcId="{C2100CEF-551E-4B77-B4FF-E1AA1173E957}" destId="{DCE8AA02-EC34-45DB-897C-9F7FC9A24CC0}" srcOrd="1" destOrd="0" presId="urn:microsoft.com/office/officeart/2018/2/layout/IconLabelList"/>
    <dgm:cxn modelId="{6A49035F-B606-4482-8A94-0EC351E100D3}" type="presParOf" srcId="{C2100CEF-551E-4B77-B4FF-E1AA1173E957}" destId="{0974916D-E7AC-4889-90C1-DA5C59DD0291}" srcOrd="2" destOrd="0" presId="urn:microsoft.com/office/officeart/2018/2/layout/IconLabelList"/>
    <dgm:cxn modelId="{4DAD9309-551D-4020-9D13-74B89B7D2197}" type="presParOf" srcId="{0974916D-E7AC-4889-90C1-DA5C59DD0291}" destId="{4B79F08E-D7FC-4038-BBDF-E9EDD65C164A}" srcOrd="0" destOrd="0" presId="urn:microsoft.com/office/officeart/2018/2/layout/IconLabelList"/>
    <dgm:cxn modelId="{E6794B88-AA58-4074-9C10-CDF737244566}" type="presParOf" srcId="{0974916D-E7AC-4889-90C1-DA5C59DD0291}" destId="{EE6BFC3D-0AEA-4702-B677-8CDE4C897477}" srcOrd="1" destOrd="0" presId="urn:microsoft.com/office/officeart/2018/2/layout/IconLabelList"/>
    <dgm:cxn modelId="{97875363-93E3-45E7-AAEC-73D2B6B3A426}" type="presParOf" srcId="{0974916D-E7AC-4889-90C1-DA5C59DD0291}" destId="{B25B5A75-6AAF-4644-A872-423168B037E8}" srcOrd="2" destOrd="0" presId="urn:microsoft.com/office/officeart/2018/2/layout/IconLabelList"/>
    <dgm:cxn modelId="{5E27101C-29E8-4473-9977-62291B82F5E0}" type="presParOf" srcId="{C2100CEF-551E-4B77-B4FF-E1AA1173E957}" destId="{02CEEDCA-4E41-4051-8FA0-3C68FD99A658}" srcOrd="3" destOrd="0" presId="urn:microsoft.com/office/officeart/2018/2/layout/IconLabelList"/>
    <dgm:cxn modelId="{82619E2D-0A3D-4227-90D2-68F720943561}" type="presParOf" srcId="{C2100CEF-551E-4B77-B4FF-E1AA1173E957}" destId="{C6481177-2CEE-4752-B555-1F10642C3EE3}" srcOrd="4" destOrd="0" presId="urn:microsoft.com/office/officeart/2018/2/layout/IconLabelList"/>
    <dgm:cxn modelId="{E7826301-BF6A-46BF-89E6-95FBCFCA53E7}" type="presParOf" srcId="{C6481177-2CEE-4752-B555-1F10642C3EE3}" destId="{73C23075-8425-4C41-832E-8FDBF7D67B2C}" srcOrd="0" destOrd="0" presId="urn:microsoft.com/office/officeart/2018/2/layout/IconLabelList"/>
    <dgm:cxn modelId="{2209B1F1-BA79-41DA-8D2D-09BA4FB1B600}" type="presParOf" srcId="{C6481177-2CEE-4752-B555-1F10642C3EE3}" destId="{1308EEAB-54CE-4DAF-8136-5644394D07AE}" srcOrd="1" destOrd="0" presId="urn:microsoft.com/office/officeart/2018/2/layout/IconLabelList"/>
    <dgm:cxn modelId="{1E28CAA6-A134-473A-AE76-653C4C62B8DE}" type="presParOf" srcId="{C6481177-2CEE-4752-B555-1F10642C3EE3}" destId="{F2463198-956A-4EA9-9205-15A2701D5A41}" srcOrd="2" destOrd="0" presId="urn:microsoft.com/office/officeart/2018/2/layout/IconLabelList"/>
    <dgm:cxn modelId="{5C407005-2D22-4020-AFCD-9C4FD35CE074}" type="presParOf" srcId="{C2100CEF-551E-4B77-B4FF-E1AA1173E957}" destId="{39CA5EC8-133F-4362-8485-73CC16B86DCF}" srcOrd="5" destOrd="0" presId="urn:microsoft.com/office/officeart/2018/2/layout/IconLabelList"/>
    <dgm:cxn modelId="{74592C40-34BF-4011-91FD-E563284B6E47}" type="presParOf" srcId="{C2100CEF-551E-4B77-B4FF-E1AA1173E957}" destId="{17193546-4B62-4D71-82E0-87E01D70F93B}" srcOrd="6" destOrd="0" presId="urn:microsoft.com/office/officeart/2018/2/layout/IconLabelList"/>
    <dgm:cxn modelId="{AD89A1BF-C5B3-4167-8A1E-C2742E82D3F2}" type="presParOf" srcId="{17193546-4B62-4D71-82E0-87E01D70F93B}" destId="{666C636D-E7E8-4C67-A18A-5C2232995310}" srcOrd="0" destOrd="0" presId="urn:microsoft.com/office/officeart/2018/2/layout/IconLabelList"/>
    <dgm:cxn modelId="{0466378B-D8B9-4468-AA4A-0ABAD77C3131}" type="presParOf" srcId="{17193546-4B62-4D71-82E0-87E01D70F93B}" destId="{FE796DDD-6C9E-4E10-A640-758F16C71E07}" srcOrd="1" destOrd="0" presId="urn:microsoft.com/office/officeart/2018/2/layout/IconLabelList"/>
    <dgm:cxn modelId="{615AA1F1-BF5B-49D1-B08B-5AE2DB21AAF0}" type="presParOf" srcId="{17193546-4B62-4D71-82E0-87E01D70F93B}" destId="{805AF66F-5625-4442-AD1B-A201F924C39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AEB8C-B454-465C-93E9-A55E666BDDBB}">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7FB79-C75C-423A-B8C5-CD76D5CB5EEE}">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09BDC5-98B4-462E-8636-018F8D735E12}">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Who to connect with</a:t>
          </a:r>
        </a:p>
      </dsp:txBody>
      <dsp:txXfrm>
        <a:off x="93445" y="3018902"/>
        <a:ext cx="3206250" cy="720000"/>
      </dsp:txXfrm>
    </dsp:sp>
    <dsp:sp modelId="{09EC2E84-7F55-437A-9716-8F850B9271FE}">
      <dsp:nvSpPr>
        <dsp:cNvPr id="0" name=""/>
        <dsp:cNvSpPr/>
      </dsp:nvSpPr>
      <dsp:spPr>
        <a:xfrm>
          <a:off x="4486008" y="453902"/>
          <a:ext cx="1955812" cy="1955812"/>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A94ECC73-DE82-4AFF-81F9-062EFE04D3B3}">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C5B356-23D7-40A0-9456-DAF18AC01D96}">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Where to get started</a:t>
          </a:r>
        </a:p>
      </dsp:txBody>
      <dsp:txXfrm>
        <a:off x="3860789" y="3018902"/>
        <a:ext cx="3206250" cy="720000"/>
      </dsp:txXfrm>
    </dsp:sp>
    <dsp:sp modelId="{DF3242CC-D3B2-4FD2-99A5-7CB5C3994F05}">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953EB-3ACC-400F-9AD6-15C7A1A55C26}">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515853-B5DC-425F-A44A-97FA50DF8B90}">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How we can help</a:t>
          </a:r>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26F1A-AAFB-43B8-8A00-6B536CCB08C1}">
      <dsp:nvSpPr>
        <dsp:cNvPr id="0" name=""/>
        <dsp:cNvSpPr/>
      </dsp:nvSpPr>
      <dsp:spPr>
        <a:xfrm>
          <a:off x="673125" y="1766095"/>
          <a:ext cx="1060774" cy="10607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4285F-BD95-45F3-8012-3FB4B7B9795C}">
      <dsp:nvSpPr>
        <dsp:cNvPr id="0" name=""/>
        <dsp:cNvSpPr/>
      </dsp:nvSpPr>
      <dsp:spPr>
        <a:xfrm>
          <a:off x="24874" y="3165994"/>
          <a:ext cx="23572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Quick Guides</a:t>
          </a:r>
        </a:p>
      </dsp:txBody>
      <dsp:txXfrm>
        <a:off x="24874" y="3165994"/>
        <a:ext cx="2357276" cy="720000"/>
      </dsp:txXfrm>
    </dsp:sp>
    <dsp:sp modelId="{4B79F08E-D7FC-4038-BBDF-E9EDD65C164A}">
      <dsp:nvSpPr>
        <dsp:cNvPr id="0" name=""/>
        <dsp:cNvSpPr/>
      </dsp:nvSpPr>
      <dsp:spPr>
        <a:xfrm>
          <a:off x="3442925" y="1766095"/>
          <a:ext cx="1060774" cy="10607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5B5A75-6AAF-4644-A872-423168B037E8}">
      <dsp:nvSpPr>
        <dsp:cNvPr id="0" name=""/>
        <dsp:cNvSpPr/>
      </dsp:nvSpPr>
      <dsp:spPr>
        <a:xfrm>
          <a:off x="2794674" y="3165994"/>
          <a:ext cx="23572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Career Guides</a:t>
          </a:r>
        </a:p>
      </dsp:txBody>
      <dsp:txXfrm>
        <a:off x="2794674" y="3165994"/>
        <a:ext cx="2357276" cy="720000"/>
      </dsp:txXfrm>
    </dsp:sp>
    <dsp:sp modelId="{73C23075-8425-4C41-832E-8FDBF7D67B2C}">
      <dsp:nvSpPr>
        <dsp:cNvPr id="0" name=""/>
        <dsp:cNvSpPr/>
      </dsp:nvSpPr>
      <dsp:spPr>
        <a:xfrm>
          <a:off x="6212725" y="1766095"/>
          <a:ext cx="1060774" cy="10607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63198-956A-4EA9-9205-15A2701D5A41}">
      <dsp:nvSpPr>
        <dsp:cNvPr id="0" name=""/>
        <dsp:cNvSpPr/>
      </dsp:nvSpPr>
      <dsp:spPr>
        <a:xfrm>
          <a:off x="5564474" y="3165994"/>
          <a:ext cx="23572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Job Databases</a:t>
          </a:r>
        </a:p>
      </dsp:txBody>
      <dsp:txXfrm>
        <a:off x="5564474" y="3165994"/>
        <a:ext cx="2357276" cy="720000"/>
      </dsp:txXfrm>
    </dsp:sp>
    <dsp:sp modelId="{666C636D-E7E8-4C67-A18A-5C2232995310}">
      <dsp:nvSpPr>
        <dsp:cNvPr id="0" name=""/>
        <dsp:cNvSpPr/>
      </dsp:nvSpPr>
      <dsp:spPr>
        <a:xfrm>
          <a:off x="8767984" y="1615279"/>
          <a:ext cx="1353123" cy="14197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AF66F-5625-4442-AD1B-A201F924C39C}">
      <dsp:nvSpPr>
        <dsp:cNvPr id="0" name=""/>
        <dsp:cNvSpPr/>
      </dsp:nvSpPr>
      <dsp:spPr>
        <a:xfrm>
          <a:off x="8299339" y="3130684"/>
          <a:ext cx="23572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ts val="0"/>
            </a:spcAft>
            <a:buNone/>
          </a:pPr>
          <a:r>
            <a:rPr lang="en-US" sz="2300" kern="1200" dirty="0"/>
            <a:t>Website </a:t>
          </a:r>
        </a:p>
        <a:p>
          <a:pPr marL="0" lvl="0" indent="0" algn="ctr" defTabSz="1022350">
            <a:lnSpc>
              <a:spcPct val="100000"/>
            </a:lnSpc>
            <a:spcBef>
              <a:spcPct val="0"/>
            </a:spcBef>
            <a:spcAft>
              <a:spcPts val="0"/>
            </a:spcAft>
            <a:buNone/>
          </a:pPr>
          <a:r>
            <a:rPr lang="en-US" sz="1800" kern="1200" dirty="0"/>
            <a:t>(Graduate Student Tab)</a:t>
          </a:r>
        </a:p>
      </dsp:txBody>
      <dsp:txXfrm>
        <a:off x="8299339" y="3130684"/>
        <a:ext cx="2357276"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8F0E8-3058-43ED-BBAF-198D1F9FE36A}" type="datetimeFigureOut">
              <a:rPr lang="en-US" smtClean="0"/>
              <a:t>6/22/2022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03EF-EEC0-4047-9BC6-EFF6BEE2C156}" type="slidenum">
              <a:rPr lang="en-US" smtClean="0"/>
              <a:t>‹#›</a:t>
            </a:fld>
            <a:endParaRPr lang="en-US"/>
          </a:p>
        </p:txBody>
      </p:sp>
    </p:spTree>
    <p:extLst>
      <p:ext uri="{BB962C8B-B14F-4D97-AF65-F5344CB8AC3E}">
        <p14:creationId xmlns:p14="http://schemas.microsoft.com/office/powerpoint/2010/main" val="421755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Recommended </a:t>
            </a:r>
            <a:r>
              <a:rPr lang="en-US" err="1"/>
              <a:t>CareerSpots</a:t>
            </a:r>
            <a:r>
              <a:rPr lang="en-US"/>
              <a:t> videos for this workshop:</a:t>
            </a:r>
          </a:p>
          <a:p>
            <a:endParaRPr lang="en-US"/>
          </a:p>
          <a:p>
            <a:r>
              <a:rPr lang="en-US"/>
              <a:t>Why Visit the FSU Career Center: https://www.youtube.com/watch?v=s1v8gsbVmHI</a:t>
            </a:r>
          </a:p>
          <a:p>
            <a:r>
              <a:rPr lang="en-US"/>
              <a:t>Use Your Career Center: http://www.careerspots.com/newplayer/default.aspx?key=-4FXWjbYVKQTOhe55MHi3Q2&amp;</a:t>
            </a:r>
          </a:p>
          <a:p>
            <a:r>
              <a:rPr lang="en-US"/>
              <a:t>Career Center Benefits: http://www.careerspots.com/newplayer/default.aspx?key=lEyILhMNL0QAA0Oj48txnA2&amp;</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F862B-D372-4153-9F32-591AD73EE1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91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Career Center is here to support your needs as graduate students:</a:t>
            </a:r>
          </a:p>
          <a:p>
            <a:pPr marL="171450" indent="-171450">
              <a:buFont typeface="Arial"/>
              <a:buChar char="•"/>
            </a:pPr>
            <a:r>
              <a:rPr lang="en-US" dirty="0">
                <a:cs typeface="Calibri"/>
              </a:rPr>
              <a:t>Introduce topics of advising covered by liaisons and Career Advisors</a:t>
            </a:r>
          </a:p>
          <a:p>
            <a:pPr marL="171450" indent="-171450">
              <a:buFont typeface="Arial"/>
              <a:buChar char="•"/>
            </a:pPr>
            <a:r>
              <a:rPr lang="en-US" dirty="0">
                <a:cs typeface="Calibri"/>
              </a:rPr>
              <a:t>Link to  Graduate Student webpage on our website</a:t>
            </a:r>
          </a:p>
          <a:p>
            <a:pPr marL="171450" indent="-171450">
              <a:buFont typeface="Arial"/>
              <a:buChar char="•"/>
            </a:pPr>
            <a:r>
              <a:rPr lang="en-US" dirty="0">
                <a:cs typeface="Calibri"/>
              </a:rPr>
              <a:t>Provide an overview of the GPNR Program for  grad students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F862B-D372-4153-9F32-591AD73EE1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7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F862B-D372-4153-9F32-591AD73EE14D}" type="slidenum">
              <a:rPr lang="en-US" smtClean="0"/>
              <a:t>13</a:t>
            </a:fld>
            <a:endParaRPr lang="en-US"/>
          </a:p>
        </p:txBody>
      </p:sp>
    </p:spTree>
    <p:extLst>
      <p:ext uri="{BB962C8B-B14F-4D97-AF65-F5344CB8AC3E}">
        <p14:creationId xmlns:p14="http://schemas.microsoft.com/office/powerpoint/2010/main" val="345272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as a graduate student can get busy. Do not wait until you are about to graduate to begin preparing for your job search. Get started today:</a:t>
            </a:r>
          </a:p>
          <a:p>
            <a:r>
              <a:rPr lang="en-US" dirty="0">
                <a:cs typeface="Calibri"/>
              </a:rPr>
              <a:t>You do not need to have all of the steps figured out, meet with your liaisons to discuss your path and steps to help you reach your career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F862B-D372-4153-9F32-591AD73EE1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59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F862B-D372-4153-9F32-591AD73EE1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53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2"/>
          <p:cNvSpPr>
            <a:spLocks noGrp="1"/>
          </p:cNvSpPr>
          <p:nvPr>
            <p:ph type="title" idx="4294967295"/>
          </p:nvPr>
        </p:nvSpPr>
        <p:spPr>
          <a:xfrm>
            <a:off x="590825" y="2833816"/>
            <a:ext cx="9849660" cy="1320800"/>
          </a:xfrm>
          <a:prstGeom prst="rect">
            <a:avLst/>
          </a:prstGeom>
        </p:spPr>
        <p:txBody>
          <a:bodyPr/>
          <a:lstStyle/>
          <a:p>
            <a:endParaRPr lang="en-US"/>
          </a:p>
        </p:txBody>
      </p:sp>
    </p:spTree>
    <p:extLst>
      <p:ext uri="{BB962C8B-B14F-4D97-AF65-F5344CB8AC3E}">
        <p14:creationId xmlns:p14="http://schemas.microsoft.com/office/powerpoint/2010/main" val="56161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1631952" y="1408670"/>
            <a:ext cx="9671049" cy="49176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1631952" y="540221"/>
            <a:ext cx="9671049" cy="781951"/>
          </a:xfrm>
          <a:prstGeom prst="rect">
            <a:avLst/>
          </a:prstGeom>
        </p:spPr>
        <p:txBody>
          <a:bodyPr/>
          <a:lstStyle>
            <a:lvl1pPr algn="ctr">
              <a:defRPr b="1"/>
            </a:lvl1pPr>
          </a:lstStyle>
          <a:p>
            <a:r>
              <a:rPr lang="en-US"/>
              <a:t>Click to edit Master title style</a:t>
            </a:r>
          </a:p>
        </p:txBody>
      </p:sp>
    </p:spTree>
    <p:extLst>
      <p:ext uri="{BB962C8B-B14F-4D97-AF65-F5344CB8AC3E}">
        <p14:creationId xmlns:p14="http://schemas.microsoft.com/office/powerpoint/2010/main" val="25560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2"/>
          <p:cNvSpPr>
            <a:spLocks noGrp="1"/>
          </p:cNvSpPr>
          <p:nvPr>
            <p:ph type="title" idx="4294967295"/>
          </p:nvPr>
        </p:nvSpPr>
        <p:spPr>
          <a:xfrm>
            <a:off x="590825" y="2833816"/>
            <a:ext cx="9849660" cy="1320800"/>
          </a:xfrm>
          <a:prstGeom prst="rect">
            <a:avLst/>
          </a:prstGeom>
        </p:spPr>
        <p:txBody>
          <a:bodyPr/>
          <a:lstStyle/>
          <a:p>
            <a:endParaRPr lang="en-US"/>
          </a:p>
        </p:txBody>
      </p:sp>
    </p:spTree>
    <p:extLst>
      <p:ext uri="{BB962C8B-B14F-4D97-AF65-F5344CB8AC3E}">
        <p14:creationId xmlns:p14="http://schemas.microsoft.com/office/powerpoint/2010/main" val="220521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8"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6953292" cy="1027134"/>
          </a:xfrm>
          <a:prstGeom prst="rect">
            <a:avLst/>
          </a:prstGeom>
        </p:spPr>
      </p:pic>
      <p:sp>
        <p:nvSpPr>
          <p:cNvPr id="20" name="Title 1"/>
          <p:cNvSpPr txBox="1">
            <a:spLocks/>
          </p:cNvSpPr>
          <p:nvPr userDrawn="1"/>
        </p:nvSpPr>
        <p:spPr>
          <a:xfrm>
            <a:off x="324285" y="6414718"/>
            <a:ext cx="6917267" cy="355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a:solidFill>
                  <a:schemeClr val="tx1"/>
                </a:solidFill>
                <a:latin typeface="Calibri" panose="020F0502020204030204" pitchFamily="34" charset="0"/>
                <a:cs typeface="Calibri" panose="020F0502020204030204" pitchFamily="34" charset="0"/>
              </a:rPr>
              <a:t>career.fsu.edu • 850-644-6431 • @</a:t>
            </a:r>
            <a:r>
              <a:rPr lang="en-US" sz="1800" err="1">
                <a:solidFill>
                  <a:schemeClr val="tx1"/>
                </a:solidFill>
                <a:latin typeface="Calibri" panose="020F0502020204030204" pitchFamily="34" charset="0"/>
                <a:cs typeface="Calibri" panose="020F0502020204030204" pitchFamily="34" charset="0"/>
              </a:rPr>
              <a:t>fsucareercenter</a:t>
            </a:r>
            <a:r>
              <a:rPr lang="en-US" sz="1800">
                <a:solidFill>
                  <a:schemeClr val="tx1"/>
                </a:solidFill>
                <a:latin typeface="Calibri" panose="020F0502020204030204" pitchFamily="34" charset="0"/>
                <a:cs typeface="Calibri" panose="020F0502020204030204" pitchFamily="34" charset="0"/>
              </a:rPr>
              <a:t> </a:t>
            </a:r>
            <a:endParaRPr lang="en-US" sz="2700" baseline="30000">
              <a:latin typeface="Calibri" panose="020F0502020204030204" pitchFamily="34" charset="0"/>
              <a:cs typeface="Calibri" panose="020F0502020204030204" pitchFamily="34" charset="0"/>
            </a:endParaRPr>
          </a:p>
          <a:p>
            <a:endParaRPr lang="en-US" sz="18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395916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2" y="0"/>
            <a:ext cx="2294315" cy="6858000"/>
          </a:xfrm>
          <a:prstGeom prst="rect">
            <a:avLst/>
          </a:prstGeom>
        </p:spPr>
      </p:pic>
    </p:spTree>
    <p:extLst>
      <p:ext uri="{BB962C8B-B14F-4D97-AF65-F5344CB8AC3E}">
        <p14:creationId xmlns:p14="http://schemas.microsoft.com/office/powerpoint/2010/main" val="1007598631"/>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reer.fsu.edu/professionolepathway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https://s3.us-east-1.amazonaws.com/symp-images/csm/fsu/tinyfiles/ProfessioNole_Pathways.jpe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career.fsu.edu/professionole-mentors-progra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reer.fsu.edu/students/prepare-for-the-next-step/interview-preparation" TargetMode="External"/><Relationship Id="rId2" Type="http://schemas.openxmlformats.org/officeDocument/2006/relationships/hyperlink" Target="https://fsu.biginterview.com/"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hyperlink" Target="https://www.career.fsu.edu/about-us/career-liais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diagramLayout" Target="../diagrams/layout2.xml"/><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32.png"/><Relationship Id="rId5" Type="http://schemas.openxmlformats.org/officeDocument/2006/relationships/diagramColors" Target="../diagrams/colors2.xml"/><Relationship Id="rId10" Type="http://schemas.openxmlformats.org/officeDocument/2006/relationships/image" Target="../media/image31.svg"/><Relationship Id="rId4" Type="http://schemas.openxmlformats.org/officeDocument/2006/relationships/diagramQuickStyle" Target="../diagrams/quickStyle2.xml"/><Relationship Id="rId9" Type="http://schemas.openxmlformats.org/officeDocument/2006/relationships/image" Target="../media/image30.png"/><Relationship Id="rId1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6535" y="1282496"/>
            <a:ext cx="6867274" cy="1869762"/>
          </a:xfrm>
          <a:prstGeom prst="rect">
            <a:avLst/>
          </a:prstGeom>
        </p:spPr>
        <p:txBody>
          <a:bodyPr anchor="t">
            <a:noAutofit/>
          </a:bodyPr>
          <a:lstStyle/>
          <a:p>
            <a:pPr algn="ctr"/>
            <a:r>
              <a:rPr lang="en-US" sz="5400" dirty="0">
                <a:latin typeface="Calibri"/>
                <a:cs typeface="Calibri"/>
              </a:rPr>
              <a:t>Career Center Overview</a:t>
            </a:r>
            <a:br>
              <a:rPr lang="en-US" sz="5400" dirty="0">
                <a:latin typeface="Calibri"/>
                <a:cs typeface="Calibri"/>
              </a:rPr>
            </a:br>
            <a:endParaRPr lang="en-US" sz="4000" dirty="0">
              <a:latin typeface="Calibri" panose="020F0502020204030204" pitchFamily="34" charset="0"/>
              <a:cs typeface="Calibri" panose="020F0502020204030204" pitchFamily="34" charset="0"/>
            </a:endParaRPr>
          </a:p>
        </p:txBody>
      </p:sp>
      <p:pic>
        <p:nvPicPr>
          <p:cNvPr id="52" name="Picture 52" descr="A sign in front of a brick building&#10;&#10;Description generated with very high confidence">
            <a:extLst>
              <a:ext uri="{FF2B5EF4-FFF2-40B4-BE49-F238E27FC236}">
                <a16:creationId xmlns:a16="http://schemas.microsoft.com/office/drawing/2014/main" id="{5CCF61BA-C470-4082-BC2A-5349446DF40A}"/>
              </a:ext>
            </a:extLst>
          </p:cNvPr>
          <p:cNvPicPr>
            <a:picLocks noChangeAspect="1"/>
          </p:cNvPicPr>
          <p:nvPr/>
        </p:nvPicPr>
        <p:blipFill rotWithShape="1">
          <a:blip r:embed="rId3"/>
          <a:srcRect r="48115" b="-429"/>
          <a:stretch/>
        </p:blipFill>
        <p:spPr>
          <a:xfrm>
            <a:off x="3142892" y="2891357"/>
            <a:ext cx="4534839" cy="30881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16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6B4191-8952-4899-AE56-F6AA0FE6C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976" y="229133"/>
            <a:ext cx="4676740" cy="3033284"/>
          </a:xfrm>
          <a:prstGeom prst="rect">
            <a:avLst/>
          </a:prstGeom>
        </p:spPr>
      </p:pic>
      <p:pic>
        <p:nvPicPr>
          <p:cNvPr id="4" name="Picture 3">
            <a:extLst>
              <a:ext uri="{FF2B5EF4-FFF2-40B4-BE49-F238E27FC236}">
                <a16:creationId xmlns:a16="http://schemas.microsoft.com/office/drawing/2014/main" id="{B3F4B295-6FA9-4093-BB97-030C732F0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716" y="3429000"/>
            <a:ext cx="4501661" cy="3375976"/>
          </a:xfrm>
          <a:prstGeom prst="rect">
            <a:avLst/>
          </a:prstGeom>
        </p:spPr>
      </p:pic>
      <p:sp>
        <p:nvSpPr>
          <p:cNvPr id="5" name="Callout: Left Arrow 4">
            <a:extLst>
              <a:ext uri="{FF2B5EF4-FFF2-40B4-BE49-F238E27FC236}">
                <a16:creationId xmlns:a16="http://schemas.microsoft.com/office/drawing/2014/main" id="{68B5F421-91E4-4A35-8BD2-3FACDB5715DB}"/>
              </a:ext>
            </a:extLst>
          </p:cNvPr>
          <p:cNvSpPr/>
          <p:nvPr/>
        </p:nvSpPr>
        <p:spPr>
          <a:xfrm>
            <a:off x="7024643" y="465522"/>
            <a:ext cx="4431733" cy="2690917"/>
          </a:xfrm>
          <a:prstGeom prst="leftArrow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Graduate Student tab on the website is a great place to start when looking for resources. You can explore options in academia and industry. You will also find information related to graduate career advising.</a:t>
            </a:r>
          </a:p>
        </p:txBody>
      </p:sp>
      <p:sp>
        <p:nvSpPr>
          <p:cNvPr id="6" name="Callout: Right Arrow 5">
            <a:extLst>
              <a:ext uri="{FF2B5EF4-FFF2-40B4-BE49-F238E27FC236}">
                <a16:creationId xmlns:a16="http://schemas.microsoft.com/office/drawing/2014/main" id="{5686A5E8-8779-463B-9933-229FF0ACA36D}"/>
              </a:ext>
            </a:extLst>
          </p:cNvPr>
          <p:cNvSpPr/>
          <p:nvPr/>
        </p:nvSpPr>
        <p:spPr>
          <a:xfrm>
            <a:off x="2277976" y="3692768"/>
            <a:ext cx="4187301" cy="2716823"/>
          </a:xfrm>
          <a:prstGeom prst="rightArrow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Career Center has professional development resources like the Grad ProfessioNole Ready Canvas course as well as workshops, info sessions and other preparation events. </a:t>
            </a:r>
          </a:p>
        </p:txBody>
      </p:sp>
    </p:spTree>
    <p:extLst>
      <p:ext uri="{BB962C8B-B14F-4D97-AF65-F5344CB8AC3E}">
        <p14:creationId xmlns:p14="http://schemas.microsoft.com/office/powerpoint/2010/main" val="245020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9F546F9-E9E0-4992-B3BF-D44E412D6A88}"/>
              </a:ext>
            </a:extLst>
          </p:cNvPr>
          <p:cNvSpPr/>
          <p:nvPr/>
        </p:nvSpPr>
        <p:spPr>
          <a:xfrm>
            <a:off x="4302557" y="2739856"/>
            <a:ext cx="3303199" cy="333243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4" name="Rectangle 3" descr="Handshake">
            <a:extLst>
              <a:ext uri="{FF2B5EF4-FFF2-40B4-BE49-F238E27FC236}">
                <a16:creationId xmlns:a16="http://schemas.microsoft.com/office/drawing/2014/main" id="{E5A0D2FF-AE9C-4E89-A666-70398DACB260}"/>
              </a:ext>
            </a:extLst>
          </p:cNvPr>
          <p:cNvSpPr/>
          <p:nvPr/>
        </p:nvSpPr>
        <p:spPr>
          <a:xfrm>
            <a:off x="5069748" y="3498500"/>
            <a:ext cx="1895278" cy="191205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31D78B59-EA35-4AB3-B576-827CA75FFC72}"/>
              </a:ext>
            </a:extLst>
          </p:cNvPr>
          <p:cNvSpPr txBox="1"/>
          <p:nvPr/>
        </p:nvSpPr>
        <p:spPr>
          <a:xfrm>
            <a:off x="1397097" y="512938"/>
            <a:ext cx="9692154" cy="1938992"/>
          </a:xfrm>
          <a:prstGeom prst="rect">
            <a:avLst/>
          </a:prstGeom>
          <a:noFill/>
        </p:spPr>
        <p:txBody>
          <a:bodyPr wrap="square" rtlCol="0">
            <a:spAutoFit/>
          </a:bodyPr>
          <a:lstStyle/>
          <a:p>
            <a:r>
              <a:rPr lang="en-US" sz="4800" b="1" kern="1200" dirty="0">
                <a:solidFill>
                  <a:schemeClr val="accent1">
                    <a:lumMod val="75000"/>
                  </a:schemeClr>
                </a:solidFill>
                <a:latin typeface="+mj-lt"/>
                <a:ea typeface="+mj-ea"/>
                <a:cs typeface="+mj-cs"/>
              </a:rPr>
              <a:t>How We Can Help: </a:t>
            </a:r>
            <a:br>
              <a:rPr lang="en-US" sz="2400" kern="1200" dirty="0">
                <a:solidFill>
                  <a:schemeClr val="accent1">
                    <a:lumMod val="75000"/>
                  </a:schemeClr>
                </a:solidFill>
                <a:latin typeface="+mj-lt"/>
                <a:ea typeface="+mj-ea"/>
                <a:cs typeface="+mj-cs"/>
              </a:rPr>
            </a:br>
            <a:r>
              <a:rPr lang="en-US" sz="2400" kern="1200" dirty="0">
                <a:solidFill>
                  <a:schemeClr val="accent1">
                    <a:lumMod val="75000"/>
                  </a:schemeClr>
                </a:solidFill>
                <a:latin typeface="+mj-lt"/>
                <a:ea typeface="+mj-ea"/>
                <a:cs typeface="+mj-cs"/>
              </a:rPr>
              <a:t>We are excited for you to get started at FSU and with your next career step. The next few slides will walk you through some of the ways the Career Center can support you as a graduate student.</a:t>
            </a:r>
            <a:endParaRPr lang="en-US" sz="2400" dirty="0">
              <a:solidFill>
                <a:schemeClr val="accent1">
                  <a:lumMod val="75000"/>
                </a:schemeClr>
              </a:solidFill>
            </a:endParaRPr>
          </a:p>
        </p:txBody>
      </p:sp>
    </p:spTree>
    <p:extLst>
      <p:ext uri="{BB962C8B-B14F-4D97-AF65-F5344CB8AC3E}">
        <p14:creationId xmlns:p14="http://schemas.microsoft.com/office/powerpoint/2010/main" val="360927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4836" y="387161"/>
            <a:ext cx="7253287" cy="781951"/>
          </a:xfrm>
        </p:spPr>
        <p:txBody>
          <a:bodyPr anchor="t"/>
          <a:lstStyle/>
          <a:p>
            <a:r>
              <a:rPr lang="en-US" dirty="0"/>
              <a:t>Explore Your Options</a:t>
            </a:r>
          </a:p>
        </p:txBody>
      </p:sp>
      <p:sp>
        <p:nvSpPr>
          <p:cNvPr id="5" name="TextBox 4">
            <a:extLst>
              <a:ext uri="{FF2B5EF4-FFF2-40B4-BE49-F238E27FC236}">
                <a16:creationId xmlns:a16="http://schemas.microsoft.com/office/drawing/2014/main" id="{A5D5401B-74D9-4579-BCDE-5EA334C04A2E}"/>
              </a:ext>
            </a:extLst>
          </p:cNvPr>
          <p:cNvSpPr txBox="1"/>
          <p:nvPr/>
        </p:nvSpPr>
        <p:spPr>
          <a:xfrm>
            <a:off x="1312364" y="1562649"/>
            <a:ext cx="6356838" cy="4524315"/>
          </a:xfrm>
          <a:prstGeom prst="rect">
            <a:avLst/>
          </a:prstGeom>
          <a:noFill/>
        </p:spPr>
        <p:txBody>
          <a:bodyPr wrap="square" rtlCol="0">
            <a:spAutoFit/>
          </a:bodyPr>
          <a:lstStyle/>
          <a:p>
            <a:r>
              <a:rPr lang="en-US" sz="2400" dirty="0"/>
              <a:t>The Career Center encourages you to explore your career options and consider how earning your graduate degree will influence those options.</a:t>
            </a:r>
          </a:p>
          <a:p>
            <a:endParaRPr lang="en-US" sz="2400" dirty="0"/>
          </a:p>
          <a:p>
            <a:r>
              <a:rPr lang="en-US" sz="2400" dirty="0">
                <a:solidFill>
                  <a:schemeClr val="accent1">
                    <a:lumMod val="75000"/>
                  </a:schemeClr>
                </a:solidFill>
              </a:rPr>
              <a:t>What are you interested in?</a:t>
            </a:r>
          </a:p>
          <a:p>
            <a:r>
              <a:rPr lang="en-US" sz="2400" dirty="0">
                <a:solidFill>
                  <a:schemeClr val="accent2">
                    <a:lumMod val="75000"/>
                  </a:schemeClr>
                </a:solidFill>
              </a:rPr>
              <a:t>What skills do you have or do you want to build?</a:t>
            </a:r>
          </a:p>
          <a:p>
            <a:r>
              <a:rPr lang="en-US" sz="2400" dirty="0">
                <a:solidFill>
                  <a:schemeClr val="accent1">
                    <a:lumMod val="75000"/>
                  </a:schemeClr>
                </a:solidFill>
              </a:rPr>
              <a:t>What values are important to you?</a:t>
            </a:r>
          </a:p>
          <a:p>
            <a:endParaRPr lang="en-US" sz="2400" dirty="0"/>
          </a:p>
          <a:p>
            <a:r>
              <a:rPr lang="en-US" sz="2400" dirty="0"/>
              <a:t>Asking these questions and working with the Career Center can help you to learn more about yourself and your career options.</a:t>
            </a:r>
          </a:p>
        </p:txBody>
      </p:sp>
      <p:pic>
        <p:nvPicPr>
          <p:cNvPr id="12" name="Picture 11" descr="Two people using a computer&#10;&#10;Description automatically generated with low confidence">
            <a:extLst>
              <a:ext uri="{FF2B5EF4-FFF2-40B4-BE49-F238E27FC236}">
                <a16:creationId xmlns:a16="http://schemas.microsoft.com/office/drawing/2014/main" id="{3572ECD8-B410-4E69-B8CF-2D21B7983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28" y="1780006"/>
            <a:ext cx="4053963" cy="3720270"/>
          </a:xfrm>
          <a:prstGeom prst="rect">
            <a:avLst/>
          </a:prstGeom>
        </p:spPr>
      </p:pic>
    </p:spTree>
    <p:extLst>
      <p:ext uri="{BB962C8B-B14F-4D97-AF65-F5344CB8AC3E}">
        <p14:creationId xmlns:p14="http://schemas.microsoft.com/office/powerpoint/2010/main" val="13127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54909" y="6142182"/>
            <a:ext cx="9725891" cy="424280"/>
          </a:xfrm>
        </p:spPr>
        <p:txBody>
          <a:bodyPr/>
          <a:lstStyle/>
          <a:p>
            <a:pPr marL="0" indent="0" algn="ctr">
              <a:lnSpc>
                <a:spcPct val="100000"/>
              </a:lnSpc>
              <a:buNone/>
            </a:pPr>
            <a:r>
              <a:rPr lang="en-US" sz="2400" b="1" dirty="0">
                <a:hlinkClick r:id="rId3"/>
              </a:rPr>
              <a:t>https://www.career.fsu.edu/professionolepathways</a:t>
            </a:r>
            <a:endParaRPr lang="en-US" sz="2400" b="1" dirty="0"/>
          </a:p>
        </p:txBody>
      </p:sp>
      <p:sp>
        <p:nvSpPr>
          <p:cNvPr id="3" name="Title 2"/>
          <p:cNvSpPr>
            <a:spLocks noGrp="1"/>
          </p:cNvSpPr>
          <p:nvPr>
            <p:ph type="title"/>
          </p:nvPr>
        </p:nvSpPr>
        <p:spPr/>
        <p:txBody>
          <a:bodyPr/>
          <a:lstStyle/>
          <a:p>
            <a:r>
              <a:rPr lang="en-US" dirty="0"/>
              <a:t>Earn Micro-credentials &amp; Badges</a:t>
            </a:r>
          </a:p>
        </p:txBody>
      </p:sp>
      <p:pic>
        <p:nvPicPr>
          <p:cNvPr id="2050" name="Picture 2" descr="https://s3.us-east-1.amazonaws.com/symp-images/csm/fsu/tinyfiles/ProfessioNole_Pathways.jpe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358486" y="1163453"/>
            <a:ext cx="6268316" cy="484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82E982A-9F88-4C0E-AD3F-D6060B3169C8}"/>
              </a:ext>
            </a:extLst>
          </p:cNvPr>
          <p:cNvSpPr txBox="1"/>
          <p:nvPr/>
        </p:nvSpPr>
        <p:spPr>
          <a:xfrm>
            <a:off x="7819402" y="1551709"/>
            <a:ext cx="3938490" cy="3477875"/>
          </a:xfrm>
          <a:prstGeom prst="rect">
            <a:avLst/>
          </a:prstGeom>
          <a:noFill/>
        </p:spPr>
        <p:txBody>
          <a:bodyPr wrap="square" rtlCol="0">
            <a:spAutoFit/>
          </a:bodyPr>
          <a:lstStyle/>
          <a:p>
            <a:r>
              <a:rPr lang="en-US" sz="2000" dirty="0"/>
              <a:t>Some of the career options you are considering may seek specific skill sets. Earning </a:t>
            </a:r>
            <a:r>
              <a:rPr lang="en-US" sz="2000" b="1" dirty="0">
                <a:solidFill>
                  <a:schemeClr val="accent2">
                    <a:lumMod val="75000"/>
                  </a:schemeClr>
                </a:solidFill>
              </a:rPr>
              <a:t>Micro-credentials and badges</a:t>
            </a:r>
            <a:r>
              <a:rPr lang="en-US" sz="2000" dirty="0"/>
              <a:t> is one way to show employers these skill sets outside of hands-on experience. </a:t>
            </a:r>
          </a:p>
          <a:p>
            <a:endParaRPr lang="en-US" sz="2000" dirty="0"/>
          </a:p>
          <a:p>
            <a:r>
              <a:rPr lang="en-US" sz="2000" dirty="0"/>
              <a:t>We recommend exploring our badge options as well as using your access to </a:t>
            </a:r>
            <a:r>
              <a:rPr lang="en-US" sz="2000" b="1" dirty="0">
                <a:solidFill>
                  <a:schemeClr val="accent1">
                    <a:lumMod val="75000"/>
                  </a:schemeClr>
                </a:solidFill>
              </a:rPr>
              <a:t>LinkedIn Learning </a:t>
            </a:r>
            <a:r>
              <a:rPr lang="en-US" sz="2000" dirty="0"/>
              <a:t>(free while an active student)</a:t>
            </a:r>
          </a:p>
        </p:txBody>
      </p:sp>
    </p:spTree>
    <p:extLst>
      <p:ext uri="{BB962C8B-B14F-4D97-AF65-F5344CB8AC3E}">
        <p14:creationId xmlns:p14="http://schemas.microsoft.com/office/powerpoint/2010/main" val="3489227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1289" y="359246"/>
            <a:ext cx="7253287" cy="781951"/>
          </a:xfrm>
        </p:spPr>
        <p:txBody>
          <a:bodyPr anchor="t"/>
          <a:lstStyle/>
          <a:p>
            <a:r>
              <a:rPr lang="en-US" dirty="0"/>
              <a:t>Connect with a Mentor</a:t>
            </a:r>
            <a:endParaRPr lang="en-US" dirty="0">
              <a:cs typeface="Calibri"/>
            </a:endParaRPr>
          </a:p>
        </p:txBody>
      </p:sp>
      <p:sp>
        <p:nvSpPr>
          <p:cNvPr id="4" name="Text Placeholder 1"/>
          <p:cNvSpPr txBox="1">
            <a:spLocks/>
          </p:cNvSpPr>
          <p:nvPr/>
        </p:nvSpPr>
        <p:spPr>
          <a:xfrm>
            <a:off x="2757516" y="1337446"/>
            <a:ext cx="7808999" cy="521846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3200" dirty="0">
                <a:solidFill>
                  <a:prstClr val="black"/>
                </a:solidFill>
                <a:latin typeface="Calibri" panose="020F0502020204030204"/>
                <a:ea typeface="+mn-lt"/>
                <a:cs typeface="Calibri" panose="020F0502020204030204"/>
              </a:rPr>
              <a:t>Conveniently search for short or long term- mentorship using </a:t>
            </a:r>
            <a:r>
              <a:rPr lang="en-US" sz="3200" u="sng" dirty="0">
                <a:solidFill>
                  <a:prstClr val="black"/>
                </a:solidFill>
                <a:latin typeface="Calibri" panose="020F0502020204030204"/>
                <a:ea typeface="+mn-lt"/>
                <a:cs typeface="Calibri" panose="020F0502020204030204"/>
                <a:hlinkClick r:id="rId2"/>
              </a:rPr>
              <a:t>ProfessioNole Ment</a:t>
            </a:r>
            <a:r>
              <a:rPr lang="en-US" sz="3600" u="sng" dirty="0">
                <a:solidFill>
                  <a:prstClr val="black"/>
                </a:solidFill>
                <a:latin typeface="Calibri" panose="020F0502020204030204"/>
                <a:ea typeface="+mn-lt"/>
                <a:cs typeface="Calibri" panose="020F0502020204030204"/>
                <a:hlinkClick r:id="rId2"/>
              </a:rPr>
              <a:t>ors</a:t>
            </a:r>
            <a:r>
              <a:rPr lang="en-US" sz="3600" dirty="0">
                <a:solidFill>
                  <a:prstClr val="black"/>
                </a:solidFill>
                <a:latin typeface="Calibri" panose="020F0502020204030204"/>
                <a:ea typeface="+mn-lt"/>
                <a:cs typeface="Calibri" panose="020F0502020204030204"/>
              </a:rPr>
              <a:t>:</a:t>
            </a:r>
          </a:p>
          <a:p>
            <a:pPr>
              <a:buNone/>
            </a:pPr>
            <a:r>
              <a:rPr lang="en-US" sz="3600" dirty="0">
                <a:solidFill>
                  <a:prstClr val="black"/>
                </a:solidFill>
                <a:latin typeface="Calibri" panose="020F0502020204030204"/>
                <a:ea typeface="+mn-lt"/>
                <a:cs typeface="Calibri" panose="020F0502020204030204"/>
              </a:rPr>
              <a:t> </a:t>
            </a:r>
            <a:r>
              <a:rPr lang="en-US" sz="1200" dirty="0">
                <a:solidFill>
                  <a:prstClr val="black"/>
                </a:solidFill>
                <a:latin typeface="Calibri" panose="020F0502020204030204"/>
                <a:ea typeface="+mn-lt"/>
                <a:cs typeface="Calibri" panose="020F0502020204030204"/>
              </a:rPr>
              <a:t>  </a:t>
            </a:r>
          </a:p>
          <a:p>
            <a:pPr indent="0">
              <a:buNone/>
            </a:pPr>
            <a:endParaRPr lang="en-US" dirty="0">
              <a:solidFill>
                <a:prstClr val="black"/>
              </a:solidFill>
              <a:latin typeface="Calibri" panose="020F0502020204030204"/>
              <a:ea typeface="+mn-lt"/>
              <a:cs typeface="Calibri" panose="020F0502020204030204"/>
            </a:endParaRPr>
          </a:p>
          <a:p>
            <a:pPr indent="0">
              <a:buNone/>
            </a:pPr>
            <a:endParaRPr lang="en-US" dirty="0">
              <a:solidFill>
                <a:prstClr val="black"/>
              </a:solidFill>
              <a:latin typeface="Calibri" panose="020F0502020204030204"/>
              <a:ea typeface="+mn-lt"/>
              <a:cs typeface="Calibri" panose="020F0502020204030204"/>
            </a:endParaRPr>
          </a:p>
          <a:p>
            <a:pPr indent="0">
              <a:buNone/>
            </a:pPr>
            <a:endParaRPr lang="en-US" dirty="0">
              <a:solidFill>
                <a:prstClr val="black"/>
              </a:solidFill>
              <a:latin typeface="Calibri" panose="020F0502020204030204"/>
              <a:ea typeface="+mn-lt"/>
              <a:cs typeface="Calibri" panose="020F0502020204030204"/>
            </a:endParaRPr>
          </a:p>
          <a:p>
            <a:pPr indent="0">
              <a:buNone/>
            </a:pPr>
            <a:endParaRPr lang="en-US" dirty="0">
              <a:solidFill>
                <a:prstClr val="black"/>
              </a:solidFill>
              <a:latin typeface="Calibri" panose="020F0502020204030204"/>
              <a:ea typeface="+mn-lt"/>
              <a:cs typeface="Calibri" panose="020F0502020204030204"/>
            </a:endParaRPr>
          </a:p>
          <a:p>
            <a:pPr>
              <a:buNone/>
            </a:pPr>
            <a:r>
              <a:rPr lang="en-US" dirty="0">
                <a:solidFill>
                  <a:prstClr val="black"/>
                </a:solidFill>
                <a:latin typeface="Calibri" panose="020F0502020204030204"/>
                <a:ea typeface="+mn-lt"/>
                <a:cs typeface="Calibri" panose="020F0502020204030204"/>
              </a:rPr>
              <a:t>As a graduate student you can also serve as a mentor to undergraduates. Create both of your profiles today!</a:t>
            </a:r>
          </a:p>
          <a:p>
            <a:pPr marL="0" indent="0" algn="ctr">
              <a:buNone/>
            </a:pPr>
            <a:endParaRPr lang="en-US" sz="3600" dirty="0">
              <a:solidFill>
                <a:prstClr val="black"/>
              </a:solidFill>
              <a:latin typeface="Calibri" panose="020F0502020204030204" pitchFamily="34" charset="0"/>
              <a:cs typeface="Calibri" panose="020F0502020204030204" pitchFamily="34" charset="0"/>
            </a:endParaRPr>
          </a:p>
        </p:txBody>
      </p:sp>
      <p:sp>
        <p:nvSpPr>
          <p:cNvPr id="7" name="Text Placeholder 1"/>
          <p:cNvSpPr txBox="1">
            <a:spLocks/>
          </p:cNvSpPr>
          <p:nvPr/>
        </p:nvSpPr>
        <p:spPr>
          <a:xfrm>
            <a:off x="2605088" y="5577259"/>
            <a:ext cx="7253287" cy="74749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solidFill>
                <a:srgbClr val="782F4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4" descr="A close up of a sign&#10;&#10;Description generated with very high confidence">
            <a:extLst>
              <a:ext uri="{FF2B5EF4-FFF2-40B4-BE49-F238E27FC236}">
                <a16:creationId xmlns:a16="http://schemas.microsoft.com/office/drawing/2014/main" id="{8DEEA169-01BF-4362-A947-7F08104BBE49}"/>
              </a:ext>
            </a:extLst>
          </p:cNvPr>
          <p:cNvPicPr>
            <a:picLocks noChangeAspect="1"/>
          </p:cNvPicPr>
          <p:nvPr/>
        </p:nvPicPr>
        <p:blipFill>
          <a:blip r:embed="rId3"/>
          <a:stretch>
            <a:fillRect/>
          </a:stretch>
        </p:blipFill>
        <p:spPr>
          <a:xfrm>
            <a:off x="5658930" y="2836045"/>
            <a:ext cx="4497237" cy="1674742"/>
          </a:xfrm>
          <a:prstGeom prst="rect">
            <a:avLst/>
          </a:prstGeom>
        </p:spPr>
      </p:pic>
      <p:sp>
        <p:nvSpPr>
          <p:cNvPr id="5" name="TextBox 4">
            <a:extLst>
              <a:ext uri="{FF2B5EF4-FFF2-40B4-BE49-F238E27FC236}">
                <a16:creationId xmlns:a16="http://schemas.microsoft.com/office/drawing/2014/main" id="{DBF51BE2-AC5F-446D-B557-742C604042E6}"/>
              </a:ext>
            </a:extLst>
          </p:cNvPr>
          <p:cNvSpPr txBox="1"/>
          <p:nvPr/>
        </p:nvSpPr>
        <p:spPr>
          <a:xfrm>
            <a:off x="2265648" y="2808841"/>
            <a:ext cx="3386137" cy="2287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US" sz="2000" dirty="0">
                <a:solidFill>
                  <a:prstClr val="black"/>
                </a:solidFill>
                <a:latin typeface="Calibri" panose="020F0502020204030204"/>
              </a:rPr>
              <a:t>Filter for the topics and traits you care about</a:t>
            </a:r>
            <a:endParaRPr lang="en-US" sz="2000">
              <a:solidFill>
                <a:prstClr val="black"/>
              </a:solidFill>
              <a:latin typeface="Calibri" panose="020F0502020204030204"/>
              <a:ea typeface="+mn-lt"/>
              <a:cs typeface="Calibri" panose="020F0502020204030204"/>
            </a:endParaRPr>
          </a:p>
          <a:p>
            <a:pPr marL="285750" indent="-285750">
              <a:lnSpc>
                <a:spcPct val="90000"/>
              </a:lnSpc>
              <a:spcBef>
                <a:spcPts val="1000"/>
              </a:spcBef>
              <a:buFont typeface="Arial,Sans-Serif"/>
              <a:buChar char="•"/>
            </a:pPr>
            <a:r>
              <a:rPr lang="en-US" sz="2000" dirty="0">
                <a:solidFill>
                  <a:prstClr val="black"/>
                </a:solidFill>
                <a:latin typeface="Calibri" panose="020F0502020204030204"/>
              </a:rPr>
              <a:t>Match with the mentors of your choice </a:t>
            </a:r>
            <a:endParaRPr lang="en-US" sz="2000">
              <a:solidFill>
                <a:prstClr val="black"/>
              </a:solidFill>
              <a:latin typeface="Calibri" panose="020F0502020204030204"/>
              <a:ea typeface="+mn-lt"/>
              <a:cs typeface="Calibri" panose="020F0502020204030204"/>
            </a:endParaRPr>
          </a:p>
          <a:p>
            <a:pPr marL="285750" indent="-285750">
              <a:lnSpc>
                <a:spcPct val="90000"/>
              </a:lnSpc>
              <a:spcBef>
                <a:spcPts val="1000"/>
              </a:spcBef>
              <a:buFont typeface="Arial,Sans-Serif"/>
              <a:buChar char="•"/>
            </a:pPr>
            <a:r>
              <a:rPr lang="en-US" sz="2000" dirty="0">
                <a:solidFill>
                  <a:prstClr val="black"/>
                </a:solidFill>
                <a:latin typeface="Calibri" panose="020F0502020204030204"/>
              </a:rPr>
              <a:t>Learn from subject matter experts</a:t>
            </a:r>
            <a:endParaRPr lang="en-US" sz="2000" dirty="0">
              <a:solidFill>
                <a:prstClr val="black"/>
              </a:solidFill>
              <a:latin typeface="Calibri" panose="020F0502020204030204"/>
              <a:ea typeface="+mn-lt"/>
              <a:cs typeface="Calibri" panose="020F0502020204030204"/>
            </a:endParaRPr>
          </a:p>
          <a:p>
            <a:endParaRPr lang="en-US" dirty="0">
              <a:solidFill>
                <a:prstClr val="black"/>
              </a:solidFill>
              <a:latin typeface="Calibri" panose="020F0502020204030204"/>
              <a:cs typeface="Calibri"/>
            </a:endParaRPr>
          </a:p>
        </p:txBody>
      </p:sp>
    </p:spTree>
    <p:extLst>
      <p:ext uri="{BB962C8B-B14F-4D97-AF65-F5344CB8AC3E}">
        <p14:creationId xmlns:p14="http://schemas.microsoft.com/office/powerpoint/2010/main" val="242336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1952" y="540221"/>
            <a:ext cx="9671049" cy="1322762"/>
          </a:xfrm>
        </p:spPr>
        <p:txBody>
          <a:bodyPr/>
          <a:lstStyle/>
          <a:p>
            <a:r>
              <a:rPr lang="en-US" dirty="0"/>
              <a:t>Prepare your Application Documents</a:t>
            </a:r>
            <a:br>
              <a:rPr lang="en-US" dirty="0"/>
            </a:br>
            <a:r>
              <a:rPr lang="en-US" sz="2400" b="0" i="1" dirty="0">
                <a:solidFill>
                  <a:schemeClr val="accent2">
                    <a:lumMod val="75000"/>
                  </a:schemeClr>
                </a:solidFill>
              </a:rPr>
              <a:t>“If you are always ready, you never have to get ready”</a:t>
            </a:r>
            <a:endParaRPr lang="en-US" b="0" i="1" dirty="0">
              <a:solidFill>
                <a:schemeClr val="accent2">
                  <a:lumMod val="75000"/>
                </a:schemeClr>
              </a:solidFill>
            </a:endParaRPr>
          </a:p>
        </p:txBody>
      </p:sp>
      <p:pic>
        <p:nvPicPr>
          <p:cNvPr id="18" name="Picture 17" descr="A picture containing text, person, office&#10;&#10;Description automatically generated">
            <a:extLst>
              <a:ext uri="{FF2B5EF4-FFF2-40B4-BE49-F238E27FC236}">
                <a16:creationId xmlns:a16="http://schemas.microsoft.com/office/drawing/2014/main" id="{663BF5DA-2F88-4F51-8229-DC4D5A564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097" y="2267024"/>
            <a:ext cx="4794191" cy="3199601"/>
          </a:xfrm>
          <a:prstGeom prst="rect">
            <a:avLst/>
          </a:prstGeom>
        </p:spPr>
      </p:pic>
      <p:sp>
        <p:nvSpPr>
          <p:cNvPr id="20" name="TextBox 19">
            <a:extLst>
              <a:ext uri="{FF2B5EF4-FFF2-40B4-BE49-F238E27FC236}">
                <a16:creationId xmlns:a16="http://schemas.microsoft.com/office/drawing/2014/main" id="{DA28DBD6-BD9D-4FC6-8568-2C581A51CBB1}"/>
              </a:ext>
            </a:extLst>
          </p:cNvPr>
          <p:cNvSpPr txBox="1"/>
          <p:nvPr/>
        </p:nvSpPr>
        <p:spPr>
          <a:xfrm>
            <a:off x="1435693" y="2078182"/>
            <a:ext cx="5324030" cy="4616648"/>
          </a:xfrm>
          <a:prstGeom prst="rect">
            <a:avLst/>
          </a:prstGeom>
          <a:noFill/>
        </p:spPr>
        <p:txBody>
          <a:bodyPr wrap="square" rtlCol="0">
            <a:spAutoFit/>
          </a:bodyPr>
          <a:lstStyle/>
          <a:p>
            <a:r>
              <a:rPr lang="en-US" sz="2000" dirty="0"/>
              <a:t>Career Advisors and Liaison can review your </a:t>
            </a:r>
            <a:r>
              <a:rPr lang="en-US" sz="2000" b="1" dirty="0">
                <a:solidFill>
                  <a:schemeClr val="accent1">
                    <a:lumMod val="75000"/>
                  </a:schemeClr>
                </a:solidFill>
              </a:rPr>
              <a:t>Resume, CV, Cover Letters, Personal Statements and other application statements</a:t>
            </a:r>
            <a:r>
              <a:rPr lang="en-US" sz="2000" dirty="0"/>
              <a:t>.</a:t>
            </a:r>
          </a:p>
          <a:p>
            <a:endParaRPr lang="en-US" sz="2000" dirty="0"/>
          </a:p>
          <a:p>
            <a:r>
              <a:rPr lang="en-US" sz="2000" dirty="0"/>
              <a:t>Consider keeping your Resume and/or CV updated each semester so it is ready for any opportunities. I recommend starting and ending each semester with a document review.</a:t>
            </a:r>
          </a:p>
          <a:p>
            <a:endParaRPr lang="en-US" sz="2000" dirty="0"/>
          </a:p>
          <a:p>
            <a:r>
              <a:rPr lang="en-US" sz="2000" dirty="0"/>
              <a:t>Career Center provides both </a:t>
            </a:r>
            <a:r>
              <a:rPr lang="en-US" sz="2000" b="1" dirty="0">
                <a:solidFill>
                  <a:schemeClr val="accent1">
                    <a:lumMod val="75000"/>
                  </a:schemeClr>
                </a:solidFill>
              </a:rPr>
              <a:t>synchronous and asynchronous methods</a:t>
            </a:r>
            <a:r>
              <a:rPr lang="en-US" sz="2000" dirty="0"/>
              <a:t> for getting your documents reviewed. </a:t>
            </a:r>
          </a:p>
          <a:p>
            <a:endParaRPr lang="en-US" dirty="0"/>
          </a:p>
          <a:p>
            <a:endParaRPr lang="en-US" dirty="0"/>
          </a:p>
          <a:p>
            <a:endParaRPr lang="en-US" dirty="0"/>
          </a:p>
        </p:txBody>
      </p:sp>
    </p:spTree>
    <p:extLst>
      <p:ext uri="{BB962C8B-B14F-4D97-AF65-F5344CB8AC3E}">
        <p14:creationId xmlns:p14="http://schemas.microsoft.com/office/powerpoint/2010/main" val="77434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956277" y="1683522"/>
            <a:ext cx="5024927" cy="4917647"/>
          </a:xfrm>
        </p:spPr>
        <p:txBody>
          <a:bodyPr/>
          <a:lstStyle/>
          <a:p>
            <a:pPr>
              <a:lnSpc>
                <a:spcPct val="100000"/>
              </a:lnSpc>
            </a:pPr>
            <a:r>
              <a:rPr lang="en-US" dirty="0"/>
              <a:t>Practices helps you to prepare for the real thing.</a:t>
            </a:r>
          </a:p>
          <a:p>
            <a:pPr>
              <a:lnSpc>
                <a:spcPct val="100000"/>
              </a:lnSpc>
            </a:pPr>
            <a:r>
              <a:rPr lang="en-US" dirty="0"/>
              <a:t>Take advantage of </a:t>
            </a:r>
            <a:r>
              <a:rPr lang="en-US" dirty="0">
                <a:hlinkClick r:id="rId2"/>
              </a:rPr>
              <a:t>Big Interview</a:t>
            </a:r>
            <a:endParaRPr lang="en-US" dirty="0"/>
          </a:p>
          <a:p>
            <a:pPr>
              <a:lnSpc>
                <a:spcPct val="100000"/>
              </a:lnSpc>
            </a:pPr>
            <a:r>
              <a:rPr lang="en-US" dirty="0"/>
              <a:t>Complete a Mock Interview</a:t>
            </a:r>
          </a:p>
          <a:p>
            <a:pPr>
              <a:lnSpc>
                <a:spcPct val="100000"/>
              </a:lnSpc>
            </a:pPr>
            <a:r>
              <a:rPr lang="en-US" dirty="0"/>
              <a:t>Visit our interview prep site to learn more: </a:t>
            </a:r>
            <a:r>
              <a:rPr lang="en-US" sz="2000" dirty="0">
                <a:hlinkClick r:id="rId3"/>
              </a:rPr>
              <a:t>https://www.career.fsu.edu/students/prepare-for-the-next-step/interview-preparation</a:t>
            </a:r>
            <a:endParaRPr lang="en-US" dirty="0"/>
          </a:p>
        </p:txBody>
      </p:sp>
      <p:sp>
        <p:nvSpPr>
          <p:cNvPr id="3" name="Title 2"/>
          <p:cNvSpPr>
            <a:spLocks noGrp="1"/>
          </p:cNvSpPr>
          <p:nvPr>
            <p:ph type="title"/>
          </p:nvPr>
        </p:nvSpPr>
        <p:spPr/>
        <p:txBody>
          <a:bodyPr/>
          <a:lstStyle/>
          <a:p>
            <a:r>
              <a:rPr lang="en-US" dirty="0"/>
              <a:t>Practice your Interviewing Skills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11" y="1683522"/>
            <a:ext cx="5846509" cy="3760178"/>
          </a:xfrm>
          <a:prstGeom prst="rect">
            <a:avLst/>
          </a:prstGeom>
        </p:spPr>
      </p:pic>
    </p:spTree>
    <p:extLst>
      <p:ext uri="{BB962C8B-B14F-4D97-AF65-F5344CB8AC3E}">
        <p14:creationId xmlns:p14="http://schemas.microsoft.com/office/powerpoint/2010/main" val="272957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D7AC0-7F1D-4A32-B3ED-AC8315FA0FE8}"/>
              </a:ext>
            </a:extLst>
          </p:cNvPr>
          <p:cNvSpPr>
            <a:spLocks noGrp="1"/>
          </p:cNvSpPr>
          <p:nvPr>
            <p:ph type="body" sz="quarter" idx="11"/>
          </p:nvPr>
        </p:nvSpPr>
        <p:spPr>
          <a:xfrm>
            <a:off x="1410056" y="1408670"/>
            <a:ext cx="10229316" cy="4917647"/>
          </a:xfrm>
        </p:spPr>
        <p:txBody>
          <a:bodyPr anchor="t"/>
          <a:lstStyle/>
          <a:p>
            <a:pPr marL="0" indent="0">
              <a:buNone/>
            </a:pPr>
            <a:r>
              <a:rPr lang="en-US" i="1" dirty="0">
                <a:ea typeface="+mn-lt"/>
                <a:cs typeface="+mn-lt"/>
              </a:rPr>
              <a:t>Concrete steps you can take:</a:t>
            </a:r>
          </a:p>
          <a:p>
            <a:r>
              <a:rPr lang="en-US" sz="2400" dirty="0">
                <a:ea typeface="+mn-lt"/>
                <a:cs typeface="+mn-lt"/>
              </a:rPr>
              <a:t>Have your Résumé/CV reviewed each semester</a:t>
            </a:r>
          </a:p>
          <a:p>
            <a:r>
              <a:rPr lang="en-US" sz="2400" dirty="0">
                <a:ea typeface="+mn-lt"/>
                <a:cs typeface="+mn-lt"/>
              </a:rPr>
              <a:t>Connect with a Mentor and attend networking events</a:t>
            </a:r>
          </a:p>
          <a:p>
            <a:r>
              <a:rPr lang="en-US" sz="2400" dirty="0">
                <a:ea typeface="+mn-lt"/>
                <a:cs typeface="+mn-lt"/>
              </a:rPr>
              <a:t>Participate in Job Shadowing opportunities and explore openings </a:t>
            </a:r>
          </a:p>
          <a:p>
            <a:r>
              <a:rPr lang="en-US" sz="2400" dirty="0">
                <a:ea typeface="+mn-lt"/>
                <a:cs typeface="+mn-lt"/>
              </a:rPr>
              <a:t>Create a portfolio to hold artifacts of your work, badges and certifications that you earn during your program</a:t>
            </a:r>
          </a:p>
          <a:p>
            <a:r>
              <a:rPr lang="en-US" sz="2400" dirty="0">
                <a:ea typeface="+mn-lt"/>
                <a:cs typeface="+mn-lt"/>
              </a:rPr>
              <a:t>Use LinkedIn Learning and Digital Badges to expand your skill sets</a:t>
            </a:r>
          </a:p>
          <a:p>
            <a:r>
              <a:rPr lang="en-US" sz="2400" dirty="0">
                <a:ea typeface="+mn-lt"/>
                <a:cs typeface="+mn-lt"/>
              </a:rPr>
              <a:t>Complete a mock interviews to enhance your interviewing skills</a:t>
            </a:r>
          </a:p>
          <a:p>
            <a:endParaRPr lang="en-US" sz="2000" dirty="0">
              <a:ea typeface="+mn-lt"/>
              <a:cs typeface="+mn-lt"/>
            </a:endParaRPr>
          </a:p>
          <a:p>
            <a:pPr marL="0" indent="0" algn="ctr">
              <a:buNone/>
            </a:pPr>
            <a:r>
              <a:rPr lang="en-US" b="1" dirty="0">
                <a:ea typeface="+mn-lt"/>
                <a:cs typeface="+mn-lt"/>
              </a:rPr>
              <a:t>Need ideas for how </a:t>
            </a:r>
            <a:r>
              <a:rPr lang="en-US" b="1" i="1" u="sng" dirty="0">
                <a:solidFill>
                  <a:schemeClr val="accent1">
                    <a:lumMod val="75000"/>
                  </a:schemeClr>
                </a:solidFill>
                <a:ea typeface="+mn-lt"/>
                <a:cs typeface="+mn-lt"/>
              </a:rPr>
              <a:t>YOU</a:t>
            </a:r>
            <a:r>
              <a:rPr lang="en-US" b="1" dirty="0">
                <a:ea typeface="+mn-lt"/>
                <a:cs typeface="+mn-lt"/>
              </a:rPr>
              <a:t> can prepare? </a:t>
            </a:r>
          </a:p>
          <a:p>
            <a:pPr marL="0" indent="0" algn="ctr">
              <a:buNone/>
            </a:pPr>
            <a:r>
              <a:rPr lang="en-US" sz="3600" b="1" dirty="0">
                <a:solidFill>
                  <a:schemeClr val="accent2">
                    <a:lumMod val="75000"/>
                  </a:schemeClr>
                </a:solidFill>
                <a:ea typeface="+mn-lt"/>
                <a:cs typeface="+mn-lt"/>
              </a:rPr>
              <a:t>Meet with your </a:t>
            </a:r>
            <a:r>
              <a:rPr lang="en-US" sz="3600" b="1" u="sng" dirty="0">
                <a:solidFill>
                  <a:srgbClr val="6E91A0"/>
                </a:solidFill>
                <a:ea typeface="+mn-lt"/>
                <a:cs typeface="+mn-lt"/>
                <a:hlinkClick r:id="rId3">
                  <a:extLst>
                    <a:ext uri="{A12FA001-AC4F-418D-AE19-62706E023703}">
                      <ahyp:hlinkClr xmlns:ahyp="http://schemas.microsoft.com/office/drawing/2018/hyperlinkcolor" val="tx"/>
                    </a:ext>
                  </a:extLst>
                </a:hlinkClick>
              </a:rPr>
              <a:t>Career Liaisons</a:t>
            </a:r>
            <a:r>
              <a:rPr lang="en-US" sz="3600" b="1" dirty="0">
                <a:solidFill>
                  <a:schemeClr val="accent2">
                    <a:lumMod val="75000"/>
                  </a:schemeClr>
                </a:solidFill>
                <a:ea typeface="+mn-lt"/>
                <a:cs typeface="+mn-lt"/>
              </a:rPr>
              <a:t> today!</a:t>
            </a:r>
          </a:p>
          <a:p>
            <a:endParaRPr lang="en-US" dirty="0">
              <a:cs typeface="Calibri"/>
            </a:endParaRPr>
          </a:p>
        </p:txBody>
      </p:sp>
      <p:sp>
        <p:nvSpPr>
          <p:cNvPr id="3" name="Title 2">
            <a:extLst>
              <a:ext uri="{FF2B5EF4-FFF2-40B4-BE49-F238E27FC236}">
                <a16:creationId xmlns:a16="http://schemas.microsoft.com/office/drawing/2014/main" id="{772C44B8-651A-4484-B786-A6D406110FEF}"/>
              </a:ext>
            </a:extLst>
          </p:cNvPr>
          <p:cNvSpPr>
            <a:spLocks noGrp="1"/>
          </p:cNvSpPr>
          <p:nvPr>
            <p:ph type="title"/>
          </p:nvPr>
        </p:nvSpPr>
        <p:spPr/>
        <p:txBody>
          <a:bodyPr anchor="t"/>
          <a:lstStyle/>
          <a:p>
            <a:r>
              <a:rPr lang="en-US" dirty="0">
                <a:cs typeface="Calibri"/>
              </a:rPr>
              <a:t>Prepare for your Job Search</a:t>
            </a:r>
          </a:p>
        </p:txBody>
      </p:sp>
    </p:spTree>
    <p:extLst>
      <p:ext uri="{BB962C8B-B14F-4D97-AF65-F5344CB8AC3E}">
        <p14:creationId xmlns:p14="http://schemas.microsoft.com/office/powerpoint/2010/main" val="281779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43902" y="1240082"/>
            <a:ext cx="5055292" cy="2616101"/>
          </a:xfrm>
          <a:prstGeom prst="rect">
            <a:avLst/>
          </a:prstGeom>
          <a:noFill/>
        </p:spPr>
        <p:txBody>
          <a:bodyPr wrap="square" rtlCol="0" anchor="t">
            <a:spAutoFit/>
          </a:bodyPr>
          <a:lstStyle/>
          <a:p>
            <a:pPr algn="ctr"/>
            <a:r>
              <a:rPr lang="en-US" sz="2400" b="1" dirty="0">
                <a:solidFill>
                  <a:srgbClr val="782F40"/>
                </a:solidFill>
                <a:latin typeface="Calibri" panose="020F0502020204030204"/>
              </a:rPr>
              <a:t>Explore Career Center Job Boards</a:t>
            </a:r>
            <a:endParaRPr lang="en-US" sz="2400" dirty="0">
              <a:solidFill>
                <a:prstClr val="black"/>
              </a:solidFill>
              <a:latin typeface="Calibri" panose="020F0502020204030204" pitchFamily="34" charset="0"/>
              <a:cs typeface="Calibri" panose="020F0502020204030204" pitchFamily="34" charset="0"/>
            </a:endParaRPr>
          </a:p>
          <a:p>
            <a:pPr algn="ctr"/>
            <a:r>
              <a:rPr lang="en-US" b="1" dirty="0">
                <a:solidFill>
                  <a:prstClr val="black"/>
                </a:solidFill>
                <a:latin typeface="Calibri"/>
                <a:cs typeface="Calibri"/>
              </a:rPr>
              <a:t>Academic and Industry Job Databases Available</a:t>
            </a:r>
          </a:p>
          <a:p>
            <a:pPr algn="ctr"/>
            <a:endParaRPr lang="en-US" b="1" dirty="0">
              <a:solidFill>
                <a:prstClr val="black"/>
              </a:solidFill>
              <a:latin typeface="Calibri"/>
              <a:cs typeface="Calibri"/>
            </a:endParaRPr>
          </a:p>
          <a:p>
            <a:pPr marL="342900" indent="-342900">
              <a:buFont typeface="Arial" panose="020B0604020202020204" pitchFamily="34" charset="0"/>
              <a:buChar char="•"/>
            </a:pPr>
            <a:r>
              <a:rPr lang="en-US" sz="1600" dirty="0">
                <a:solidFill>
                  <a:prstClr val="black"/>
                </a:solidFill>
                <a:latin typeface="Calibri"/>
                <a:cs typeface="Calibri"/>
              </a:rPr>
              <a:t>NoleNetwork</a:t>
            </a:r>
          </a:p>
          <a:p>
            <a:pPr marL="342900" indent="-342900">
              <a:buFont typeface="Arial" panose="020B0604020202020204" pitchFamily="34" charset="0"/>
              <a:buChar char="•"/>
            </a:pPr>
            <a:r>
              <a:rPr lang="en-US" sz="1600" dirty="0" err="1">
                <a:solidFill>
                  <a:prstClr val="black"/>
                </a:solidFill>
                <a:latin typeface="Calibri"/>
                <a:cs typeface="Calibri"/>
              </a:rPr>
              <a:t>CareerShift</a:t>
            </a:r>
            <a:endParaRPr lang="en-US" sz="1600" dirty="0">
              <a:solidFill>
                <a:prstClr val="black"/>
              </a:solidFill>
              <a:latin typeface="Calibri"/>
              <a:cs typeface="Calibri"/>
            </a:endParaRPr>
          </a:p>
          <a:p>
            <a:pPr marL="342900" indent="-342900">
              <a:buFont typeface="Arial" panose="020B0604020202020204" pitchFamily="34" charset="0"/>
              <a:buChar char="•"/>
            </a:pPr>
            <a:r>
              <a:rPr lang="en-US" sz="1600" dirty="0" err="1">
                <a:solidFill>
                  <a:prstClr val="black"/>
                </a:solidFill>
                <a:latin typeface="Calibri"/>
                <a:cs typeface="Calibri"/>
              </a:rPr>
              <a:t>GoinGlobal</a:t>
            </a:r>
            <a:endParaRPr lang="en-US" sz="1600" dirty="0">
              <a:solidFill>
                <a:prstClr val="black"/>
              </a:solidFill>
              <a:latin typeface="Calibri"/>
              <a:cs typeface="Calibri"/>
            </a:endParaRPr>
          </a:p>
          <a:p>
            <a:pPr marL="342900" indent="-342900">
              <a:buFont typeface="Arial" panose="020B0604020202020204" pitchFamily="34" charset="0"/>
              <a:buChar char="•"/>
            </a:pPr>
            <a:r>
              <a:rPr lang="en-US" sz="1600" dirty="0">
                <a:solidFill>
                  <a:prstClr val="black"/>
                </a:solidFill>
                <a:latin typeface="Calibri"/>
                <a:cs typeface="Calibri"/>
              </a:rPr>
              <a:t>Opportunities Tab with options by Industry</a:t>
            </a:r>
            <a:endParaRPr lang="en-US" sz="1600" dirty="0">
              <a:solidFill>
                <a:prstClr val="black"/>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1400" dirty="0">
              <a:solidFill>
                <a:prstClr val="black"/>
              </a:solidFill>
              <a:latin typeface="Calibri" panose="020F0502020204030204" pitchFamily="34" charset="0"/>
              <a:cs typeface="Calibri" panose="020F0502020204030204" pitchFamily="34" charset="0"/>
            </a:endParaRPr>
          </a:p>
          <a:p>
            <a:pPr marL="285750" indent="-285750">
              <a:buClr>
                <a:srgbClr val="800000"/>
              </a:buClr>
              <a:buFont typeface="Arial" panose="020B0604020202020204" pitchFamily="34" charset="0"/>
              <a:buChar char="•"/>
            </a:pPr>
            <a:endParaRPr lang="en-US" sz="1400" dirty="0">
              <a:solidFill>
                <a:prstClr val="black"/>
              </a:solidFill>
              <a:latin typeface="Calibri" panose="020F0502020204030204" pitchFamily="34" charset="0"/>
              <a:cs typeface="Calibri" panose="020F0502020204030204" pitchFamily="34" charset="0"/>
            </a:endParaRPr>
          </a:p>
          <a:p>
            <a:pPr algn="ctr"/>
            <a:endParaRPr lang="en-US" sz="1200" b="1" i="1" dirty="0">
              <a:solidFill>
                <a:prstClr val="black"/>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2676712" y="468969"/>
            <a:ext cx="7253287" cy="781951"/>
          </a:xfrm>
        </p:spPr>
        <p:txBody>
          <a:bodyPr anchor="t"/>
          <a:lstStyle/>
          <a:p>
            <a:r>
              <a:rPr lang="en-US" dirty="0"/>
              <a:t>Launch your Job Search</a:t>
            </a:r>
          </a:p>
        </p:txBody>
      </p:sp>
      <p:sp>
        <p:nvSpPr>
          <p:cNvPr id="2" name="TextBox 1">
            <a:extLst>
              <a:ext uri="{FF2B5EF4-FFF2-40B4-BE49-F238E27FC236}">
                <a16:creationId xmlns:a16="http://schemas.microsoft.com/office/drawing/2014/main" id="{B7450DF4-198D-49EA-8706-C6020228D983}"/>
              </a:ext>
            </a:extLst>
          </p:cNvPr>
          <p:cNvSpPr txBox="1"/>
          <p:nvPr/>
        </p:nvSpPr>
        <p:spPr>
          <a:xfrm>
            <a:off x="6437641" y="3856183"/>
            <a:ext cx="4751461" cy="2769989"/>
          </a:xfrm>
          <a:prstGeom prst="rect">
            <a:avLst/>
          </a:prstGeom>
          <a:noFill/>
        </p:spPr>
        <p:txBody>
          <a:bodyPr wrap="square" rtlCol="0">
            <a:spAutoFit/>
          </a:bodyPr>
          <a:lstStyle/>
          <a:p>
            <a:pPr algn="ctr"/>
            <a:r>
              <a:rPr lang="en-US" sz="2400" b="1" dirty="0">
                <a:solidFill>
                  <a:srgbClr val="782F40"/>
                </a:solidFill>
                <a:latin typeface="Calibri" panose="020F0502020204030204"/>
              </a:rPr>
              <a:t>Attend Career Fairs </a:t>
            </a:r>
            <a:endParaRPr lang="en-US" sz="2400" dirty="0">
              <a:solidFill>
                <a:srgbClr val="782F40"/>
              </a:solidFill>
              <a:latin typeface="Calibri" panose="020F0502020204030204"/>
            </a:endParaRPr>
          </a:p>
          <a:p>
            <a:pPr algn="ctr"/>
            <a:r>
              <a:rPr lang="en-US" b="1" dirty="0">
                <a:solidFill>
                  <a:prstClr val="black"/>
                </a:solidFill>
                <a:latin typeface="Calibri" panose="020F0502020204030204"/>
              </a:rPr>
              <a:t>20+ Career Fairs offered per year</a:t>
            </a:r>
            <a:endParaRPr lang="en-US" b="1" dirty="0">
              <a:solidFill>
                <a:prstClr val="black"/>
              </a:solidFill>
              <a:latin typeface="Calibri" panose="020F0502020204030204"/>
              <a:cs typeface="Calibri"/>
            </a:endParaRPr>
          </a:p>
          <a:p>
            <a:pPr algn="ctr"/>
            <a:endParaRPr lang="en-US" b="1" dirty="0">
              <a:solidFill>
                <a:prstClr val="black"/>
              </a:solidFill>
              <a:latin typeface="Calibri" panose="020F0502020204030204"/>
              <a:cs typeface="Calibri"/>
            </a:endParaRPr>
          </a:p>
          <a:p>
            <a:pPr marL="457200" indent="-457200">
              <a:buFont typeface="Arial" panose="020B0604020202020204" pitchFamily="34" charset="0"/>
              <a:buChar char="•"/>
            </a:pPr>
            <a:r>
              <a:rPr lang="en-US" sz="1600" dirty="0">
                <a:solidFill>
                  <a:prstClr val="black"/>
                </a:solidFill>
                <a:latin typeface="Calibri"/>
                <a:cs typeface="Calibri"/>
              </a:rPr>
              <a:t>Seminole Futures All Majors Career Fair</a:t>
            </a:r>
          </a:p>
          <a:p>
            <a:pPr marL="457200" indent="-457200">
              <a:buFont typeface="Arial" panose="020B0604020202020204" pitchFamily="34" charset="0"/>
              <a:buChar char="•"/>
            </a:pPr>
            <a:r>
              <a:rPr lang="en-US" sz="1600" dirty="0">
                <a:solidFill>
                  <a:prstClr val="black"/>
                </a:solidFill>
                <a:latin typeface="Calibri"/>
                <a:cs typeface="Calibri"/>
              </a:rPr>
              <a:t>STEM Career Fair</a:t>
            </a:r>
          </a:p>
          <a:p>
            <a:pPr marL="457200" indent="-457200">
              <a:buFont typeface="Arial" panose="020B0604020202020204" pitchFamily="34" charset="0"/>
              <a:buChar char="•"/>
            </a:pPr>
            <a:r>
              <a:rPr lang="en-US" sz="1600" dirty="0">
                <a:solidFill>
                  <a:prstClr val="black"/>
                </a:solidFill>
                <a:latin typeface="Calibri"/>
                <a:cs typeface="Calibri"/>
              </a:rPr>
              <a:t>Government and Social Services Career Fair </a:t>
            </a:r>
            <a:endParaRPr lang="en-US" sz="1600" dirty="0">
              <a:solidFill>
                <a:prstClr val="black"/>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1600" dirty="0">
                <a:solidFill>
                  <a:prstClr val="black"/>
                </a:solidFill>
                <a:latin typeface="Calibri"/>
                <a:cs typeface="Calibri"/>
              </a:rPr>
              <a:t>Education &amp; Library Career Fair </a:t>
            </a:r>
            <a:endParaRPr lang="en-US" sz="1600" dirty="0">
              <a:solidFill>
                <a:prstClr val="black"/>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1600" dirty="0">
                <a:solidFill>
                  <a:prstClr val="black"/>
                </a:solidFill>
                <a:latin typeface="Calibri"/>
                <a:cs typeface="Calibri"/>
              </a:rPr>
              <a:t>Graduate &amp; Professional School Fair </a:t>
            </a:r>
            <a:endParaRPr lang="en-US" sz="1600" dirty="0">
              <a:solidFill>
                <a:prstClr val="black"/>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1600" dirty="0">
                <a:solidFill>
                  <a:prstClr val="black"/>
                </a:solidFill>
                <a:latin typeface="Calibri"/>
                <a:cs typeface="Calibri"/>
              </a:rPr>
              <a:t>Law School and Graduate School Fair </a:t>
            </a:r>
            <a:endParaRPr lang="en-US" sz="1600" dirty="0">
              <a:solidFill>
                <a:prstClr val="black"/>
              </a:solidFill>
              <a:latin typeface="Calibri" panose="020F0502020204030204" pitchFamily="34" charset="0"/>
              <a:cs typeface="Calibri" panose="020F0502020204030204" pitchFamily="34" charset="0"/>
            </a:endParaRPr>
          </a:p>
          <a:p>
            <a:endParaRPr lang="en-US" dirty="0"/>
          </a:p>
        </p:txBody>
      </p:sp>
      <p:pic>
        <p:nvPicPr>
          <p:cNvPr id="6" name="Picture 5" descr="A picture containing text, person, indoor&#10;&#10;Description automatically generated">
            <a:extLst>
              <a:ext uri="{FF2B5EF4-FFF2-40B4-BE49-F238E27FC236}">
                <a16:creationId xmlns:a16="http://schemas.microsoft.com/office/drawing/2014/main" id="{D942613E-E86C-474D-A8FC-9DC059420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795" y="3956044"/>
            <a:ext cx="4192754" cy="2570265"/>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1CB4A0AA-9DE1-4C92-B09C-D3F3C9652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795" y="1332624"/>
            <a:ext cx="4243721" cy="2235646"/>
          </a:xfrm>
          <a:prstGeom prst="rect">
            <a:avLst/>
          </a:prstGeom>
        </p:spPr>
      </p:pic>
    </p:spTree>
    <p:extLst>
      <p:ext uri="{BB962C8B-B14F-4D97-AF65-F5344CB8AC3E}">
        <p14:creationId xmlns:p14="http://schemas.microsoft.com/office/powerpoint/2010/main" val="185937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descr="A person sitting at a desk&#10;&#10;Description automatically generated with medium confidence">
            <a:extLst>
              <a:ext uri="{FF2B5EF4-FFF2-40B4-BE49-F238E27FC236}">
                <a16:creationId xmlns:a16="http://schemas.microsoft.com/office/drawing/2014/main" id="{BFACABB2-1764-4B6F-A8A6-277AAFE2735F}"/>
              </a:ext>
            </a:extLst>
          </p:cNvPr>
          <p:cNvPicPr>
            <a:picLocks noChangeAspect="1"/>
          </p:cNvPicPr>
          <p:nvPr/>
        </p:nvPicPr>
        <p:blipFill rotWithShape="1">
          <a:blip r:embed="rId2">
            <a:extLst>
              <a:ext uri="{28A0092B-C50C-407E-A947-70E740481C1C}">
                <a14:useLocalDpi xmlns:a14="http://schemas.microsoft.com/office/drawing/2010/main" val="0"/>
              </a:ext>
            </a:extLst>
          </a:blip>
          <a:srcRect l="2716" r="466" b="-1"/>
          <a:stretch/>
        </p:blipFill>
        <p:spPr>
          <a:xfrm>
            <a:off x="20" y="10"/>
            <a:ext cx="9947062" cy="6857990"/>
          </a:xfrm>
          <a:prstGeom prst="rect">
            <a:avLst/>
          </a:prstGeom>
        </p:spPr>
      </p:pic>
      <p:sp>
        <p:nvSpPr>
          <p:cNvPr id="18"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itle 2">
            <a:extLst>
              <a:ext uri="{FF2B5EF4-FFF2-40B4-BE49-F238E27FC236}">
                <a16:creationId xmlns:a16="http://schemas.microsoft.com/office/drawing/2014/main" id="{2901EE3D-0BDE-47D7-93B0-017B9DEF80D3}"/>
              </a:ext>
            </a:extLst>
          </p:cNvPr>
          <p:cNvSpPr>
            <a:spLocks noGrp="1"/>
          </p:cNvSpPr>
          <p:nvPr>
            <p:ph type="title"/>
          </p:nvPr>
        </p:nvSpPr>
        <p:spPr>
          <a:xfrm>
            <a:off x="7444204" y="419300"/>
            <a:ext cx="4747491" cy="1588422"/>
          </a:xfrm>
        </p:spPr>
        <p:txBody>
          <a:bodyPr vert="horz" lIns="91440" tIns="45720" rIns="91440" bIns="45720" rtlCol="0" anchor="b">
            <a:normAutofit/>
          </a:bodyPr>
          <a:lstStyle/>
          <a:p>
            <a:r>
              <a:rPr lang="en-US" sz="4000" dirty="0">
                <a:solidFill>
                  <a:schemeClr val="accent1">
                    <a:lumMod val="75000"/>
                  </a:schemeClr>
                </a:solidFill>
                <a:latin typeface="Freestyle Script" panose="030804020302050B0404" pitchFamily="66" charset="0"/>
              </a:rPr>
              <a:t>We Are Here With You!</a:t>
            </a:r>
          </a:p>
        </p:txBody>
      </p:sp>
      <p:sp>
        <p:nvSpPr>
          <p:cNvPr id="4" name="Text Placeholder 3">
            <a:extLst>
              <a:ext uri="{FF2B5EF4-FFF2-40B4-BE49-F238E27FC236}">
                <a16:creationId xmlns:a16="http://schemas.microsoft.com/office/drawing/2014/main" id="{8CCEBDEC-845A-45F6-9893-C42F17D717F3}"/>
              </a:ext>
            </a:extLst>
          </p:cNvPr>
          <p:cNvSpPr>
            <a:spLocks noGrp="1"/>
          </p:cNvSpPr>
          <p:nvPr>
            <p:ph type="body" sz="quarter" idx="11"/>
          </p:nvPr>
        </p:nvSpPr>
        <p:spPr>
          <a:xfrm>
            <a:off x="8040353" y="2078969"/>
            <a:ext cx="3915755" cy="2700062"/>
          </a:xfrm>
        </p:spPr>
        <p:txBody>
          <a:bodyPr vert="horz" lIns="91440" tIns="45720" rIns="91440" bIns="45720" rtlCol="0">
            <a:normAutofit lnSpcReduction="10000"/>
          </a:bodyPr>
          <a:lstStyle/>
          <a:p>
            <a:pPr marL="0" indent="0">
              <a:buNone/>
            </a:pPr>
            <a:r>
              <a:rPr lang="en-US" sz="2000" dirty="0"/>
              <a:t>Congratulations on joining the FSU Graduate School. We are so excited that you are here.</a:t>
            </a:r>
          </a:p>
          <a:p>
            <a:pPr marL="0"/>
            <a:endParaRPr lang="en-US" sz="1050" dirty="0"/>
          </a:p>
          <a:p>
            <a:pPr marL="0" indent="0">
              <a:buNone/>
            </a:pPr>
            <a:r>
              <a:rPr lang="en-US" sz="2000" dirty="0"/>
              <a:t>Remember that the Career Center is here to support you with your career development. Reach out with any questions, explore our resources and let us know how we can help!</a:t>
            </a:r>
          </a:p>
        </p:txBody>
      </p:sp>
      <p:sp>
        <p:nvSpPr>
          <p:cNvPr id="7" name="TextBox 6">
            <a:extLst>
              <a:ext uri="{FF2B5EF4-FFF2-40B4-BE49-F238E27FC236}">
                <a16:creationId xmlns:a16="http://schemas.microsoft.com/office/drawing/2014/main" id="{8589E53A-94BC-4D28-AA63-BC06A5716328}"/>
              </a:ext>
            </a:extLst>
          </p:cNvPr>
          <p:cNvSpPr txBox="1"/>
          <p:nvPr/>
        </p:nvSpPr>
        <p:spPr>
          <a:xfrm>
            <a:off x="8880862" y="4850278"/>
            <a:ext cx="3075246" cy="769441"/>
          </a:xfrm>
          <a:prstGeom prst="rect">
            <a:avLst/>
          </a:prstGeom>
          <a:noFill/>
        </p:spPr>
        <p:txBody>
          <a:bodyPr wrap="square" rtlCol="0">
            <a:spAutoFit/>
          </a:bodyPr>
          <a:lstStyle/>
          <a:p>
            <a:pPr marL="285750" indent="-285750">
              <a:buFontTx/>
              <a:buChar char="-"/>
            </a:pPr>
            <a:r>
              <a:rPr lang="en-US" sz="2400" dirty="0">
                <a:solidFill>
                  <a:schemeClr val="accent1">
                    <a:lumMod val="75000"/>
                  </a:schemeClr>
                </a:solidFill>
                <a:latin typeface="Freestyle Script" panose="030804020302050B0404" pitchFamily="66" charset="0"/>
              </a:rPr>
              <a:t>Megan Crowe, </a:t>
            </a:r>
            <a:r>
              <a:rPr lang="en-US" sz="1400" dirty="0">
                <a:solidFill>
                  <a:schemeClr val="accent1">
                    <a:lumMod val="75000"/>
                  </a:schemeClr>
                </a:solidFill>
                <a:latin typeface="Freestyle Script" panose="030804020302050B0404" pitchFamily="66" charset="0"/>
              </a:rPr>
              <a:t>M.S., </a:t>
            </a:r>
            <a:r>
              <a:rPr lang="en-US" sz="1400" dirty="0" err="1">
                <a:solidFill>
                  <a:schemeClr val="accent1">
                    <a:lumMod val="75000"/>
                  </a:schemeClr>
                </a:solidFill>
                <a:latin typeface="Freestyle Script" panose="030804020302050B0404" pitchFamily="66" charset="0"/>
              </a:rPr>
              <a:t>Ed.S</a:t>
            </a:r>
            <a:r>
              <a:rPr lang="en-US" sz="1400" dirty="0">
                <a:solidFill>
                  <a:schemeClr val="accent1">
                    <a:lumMod val="75000"/>
                  </a:schemeClr>
                </a:solidFill>
                <a:latin typeface="Freestyle Script" panose="030804020302050B0404" pitchFamily="66" charset="0"/>
              </a:rPr>
              <a:t>.</a:t>
            </a:r>
          </a:p>
          <a:p>
            <a:r>
              <a:rPr lang="en-US" sz="2000" dirty="0">
                <a:solidFill>
                  <a:schemeClr val="accent2">
                    <a:lumMod val="75000"/>
                  </a:schemeClr>
                </a:solidFill>
                <a:latin typeface="Freestyle Script" panose="030804020302050B0404" pitchFamily="66" charset="0"/>
              </a:rPr>
              <a:t>       Your Graduate Career Liaison</a:t>
            </a:r>
          </a:p>
        </p:txBody>
      </p:sp>
    </p:spTree>
    <p:extLst>
      <p:ext uri="{BB962C8B-B14F-4D97-AF65-F5344CB8AC3E}">
        <p14:creationId xmlns:p14="http://schemas.microsoft.com/office/powerpoint/2010/main" val="191774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E7F52-F010-4690-9A7C-BEBA58497EAC}"/>
              </a:ext>
            </a:extLst>
          </p:cNvPr>
          <p:cNvSpPr>
            <a:spLocks noGrp="1"/>
          </p:cNvSpPr>
          <p:nvPr>
            <p:ph type="body" sz="quarter" idx="11"/>
          </p:nvPr>
        </p:nvSpPr>
        <p:spPr>
          <a:xfrm>
            <a:off x="1631952" y="998299"/>
            <a:ext cx="9671049" cy="874084"/>
          </a:xfrm>
          <a:prstGeom prst="rect">
            <a:avLst/>
          </a:prstGeom>
        </p:spPr>
        <p:txBody>
          <a:bodyPr/>
          <a:lstStyle/>
          <a:p>
            <a:pPr marL="0" indent="0" algn="ctr">
              <a:buNone/>
            </a:pPr>
            <a:r>
              <a:rPr lang="en-US" sz="6600" dirty="0">
                <a:latin typeface="+mj-lt"/>
              </a:rPr>
              <a:t>Presentation Overview</a:t>
            </a:r>
          </a:p>
        </p:txBody>
      </p:sp>
      <p:sp>
        <p:nvSpPr>
          <p:cNvPr id="3" name="Title 2">
            <a:extLst>
              <a:ext uri="{FF2B5EF4-FFF2-40B4-BE49-F238E27FC236}">
                <a16:creationId xmlns:a16="http://schemas.microsoft.com/office/drawing/2014/main" id="{DF62B025-EA38-4760-A35E-5D172742634E}"/>
              </a:ext>
            </a:extLst>
          </p:cNvPr>
          <p:cNvSpPr>
            <a:spLocks noGrp="1"/>
          </p:cNvSpPr>
          <p:nvPr>
            <p:ph type="title"/>
          </p:nvPr>
        </p:nvSpPr>
        <p:spPr/>
        <p:txBody>
          <a:bodyPr vert="horz" lIns="91440" tIns="45720" rIns="91440" bIns="45720" rtlCol="0" anchor="ctr">
            <a:normAutofit/>
          </a:bodyPr>
          <a:lstStyle/>
          <a:p>
            <a:pPr algn="l"/>
            <a:r>
              <a:rPr lang="en-US" sz="4000" kern="1200" dirty="0">
                <a:solidFill>
                  <a:srgbClr val="FFFFFF"/>
                </a:solidFill>
                <a:latin typeface="+mj-lt"/>
                <a:ea typeface="+mj-ea"/>
                <a:cs typeface="+mj-cs"/>
              </a:rPr>
              <a:t>Overview</a:t>
            </a:r>
          </a:p>
        </p:txBody>
      </p:sp>
      <p:graphicFrame>
        <p:nvGraphicFramePr>
          <p:cNvPr id="6" name="Text Placeholder 3">
            <a:extLst>
              <a:ext uri="{FF2B5EF4-FFF2-40B4-BE49-F238E27FC236}">
                <a16:creationId xmlns:a16="http://schemas.microsoft.com/office/drawing/2014/main" id="{02DE22CF-D468-D630-7B01-8785EE3A75B1}"/>
              </a:ext>
            </a:extLst>
          </p:cNvPr>
          <p:cNvGraphicFramePr/>
          <p:nvPr>
            <p:extLst>
              <p:ext uri="{D42A27DB-BD31-4B8C-83A1-F6EECF244321}">
                <p14:modId xmlns:p14="http://schemas.microsoft.com/office/powerpoint/2010/main" val="541046528"/>
              </p:ext>
            </p:extLst>
          </p:nvPr>
        </p:nvGraphicFramePr>
        <p:xfrm>
          <a:off x="1133583" y="1872383"/>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17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0645934-3B85-4F11-98BA-3D99475E6B84}"/>
              </a:ext>
            </a:extLst>
          </p:cNvPr>
          <p:cNvSpPr/>
          <p:nvPr/>
        </p:nvSpPr>
        <p:spPr>
          <a:xfrm>
            <a:off x="4666952" y="2887030"/>
            <a:ext cx="3391731" cy="319757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 name="Rectangle 3" descr="Users">
            <a:extLst>
              <a:ext uri="{FF2B5EF4-FFF2-40B4-BE49-F238E27FC236}">
                <a16:creationId xmlns:a16="http://schemas.microsoft.com/office/drawing/2014/main" id="{3389CA69-6918-4C6F-AD08-25FC1F5F565D}"/>
              </a:ext>
            </a:extLst>
          </p:cNvPr>
          <p:cNvSpPr/>
          <p:nvPr/>
        </p:nvSpPr>
        <p:spPr>
          <a:xfrm>
            <a:off x="5188330" y="3344851"/>
            <a:ext cx="2348973" cy="228193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Rectangle 5">
            <a:extLst>
              <a:ext uri="{FF2B5EF4-FFF2-40B4-BE49-F238E27FC236}">
                <a16:creationId xmlns:a16="http://schemas.microsoft.com/office/drawing/2014/main" id="{FE0173D8-0704-4E3F-B129-55840CAB1B6D}"/>
              </a:ext>
            </a:extLst>
          </p:cNvPr>
          <p:cNvSpPr/>
          <p:nvPr/>
        </p:nvSpPr>
        <p:spPr>
          <a:xfrm>
            <a:off x="3053061" y="3642594"/>
            <a:ext cx="4622240" cy="15802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54A33F04-31AF-4ED3-971E-6DFF1BDF1B0C}"/>
              </a:ext>
            </a:extLst>
          </p:cNvPr>
          <p:cNvSpPr txBox="1"/>
          <p:nvPr/>
        </p:nvSpPr>
        <p:spPr>
          <a:xfrm>
            <a:off x="1516739" y="656823"/>
            <a:ext cx="9692154" cy="1938992"/>
          </a:xfrm>
          <a:prstGeom prst="rect">
            <a:avLst/>
          </a:prstGeom>
          <a:noFill/>
        </p:spPr>
        <p:txBody>
          <a:bodyPr wrap="square" rtlCol="0">
            <a:spAutoFit/>
          </a:bodyPr>
          <a:lstStyle/>
          <a:p>
            <a:r>
              <a:rPr lang="en-US" sz="4800" b="1" dirty="0">
                <a:solidFill>
                  <a:schemeClr val="accent1">
                    <a:lumMod val="75000"/>
                  </a:schemeClr>
                </a:solidFill>
                <a:latin typeface="+mj-lt"/>
                <a:ea typeface="+mj-ea"/>
                <a:cs typeface="+mj-cs"/>
              </a:rPr>
              <a:t>Who to Connect With</a:t>
            </a:r>
            <a:r>
              <a:rPr lang="en-US" sz="4800" b="1" kern="1200" dirty="0">
                <a:solidFill>
                  <a:schemeClr val="accent1">
                    <a:lumMod val="75000"/>
                  </a:schemeClr>
                </a:solidFill>
                <a:latin typeface="+mj-lt"/>
                <a:ea typeface="+mj-ea"/>
                <a:cs typeface="+mj-cs"/>
              </a:rPr>
              <a:t>: </a:t>
            </a:r>
            <a:br>
              <a:rPr lang="en-US" sz="2400" kern="1200" dirty="0">
                <a:solidFill>
                  <a:schemeClr val="accent1">
                    <a:lumMod val="75000"/>
                  </a:schemeClr>
                </a:solidFill>
                <a:latin typeface="+mj-lt"/>
                <a:ea typeface="+mj-ea"/>
                <a:cs typeface="+mj-cs"/>
              </a:rPr>
            </a:br>
            <a:r>
              <a:rPr lang="en-US" sz="2400" kern="1200" dirty="0">
                <a:solidFill>
                  <a:schemeClr val="accent1">
                    <a:lumMod val="75000"/>
                  </a:schemeClr>
                </a:solidFill>
                <a:latin typeface="+mj-lt"/>
                <a:ea typeface="+mj-ea"/>
                <a:cs typeface="+mj-cs"/>
              </a:rPr>
              <a:t>As a graduate student know that you are not alone in your career development. The Career Center has dedicated Career Advisors, Liaisons and staff to support you in this process.</a:t>
            </a:r>
            <a:endParaRPr lang="en-US" sz="2400" dirty="0">
              <a:solidFill>
                <a:schemeClr val="accent1">
                  <a:lumMod val="75000"/>
                </a:schemeClr>
              </a:solidFill>
            </a:endParaRPr>
          </a:p>
        </p:txBody>
      </p:sp>
    </p:spTree>
    <p:extLst>
      <p:ext uri="{BB962C8B-B14F-4D97-AF65-F5344CB8AC3E}">
        <p14:creationId xmlns:p14="http://schemas.microsoft.com/office/powerpoint/2010/main" val="174181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132" y="212605"/>
            <a:ext cx="7796945" cy="781951"/>
          </a:xfrm>
        </p:spPr>
        <p:txBody>
          <a:bodyPr/>
          <a:lstStyle/>
          <a:p>
            <a:r>
              <a:rPr lang="en-US" dirty="0"/>
              <a:t>Drop-In Advising Available</a:t>
            </a:r>
            <a:br>
              <a:rPr lang="en-US" dirty="0"/>
            </a:br>
            <a:r>
              <a:rPr lang="en-US" sz="3600" dirty="0">
                <a:solidFill>
                  <a:schemeClr val="accent1">
                    <a:lumMod val="75000"/>
                  </a:schemeClr>
                </a:solidFill>
              </a:rPr>
              <a:t>No appointment needed!</a:t>
            </a:r>
            <a:endParaRPr lang="en-US" dirty="0">
              <a:solidFill>
                <a:schemeClr val="accent1">
                  <a:lumMod val="75000"/>
                </a:schemeClr>
              </a:solidFill>
            </a:endParaRPr>
          </a:p>
        </p:txBody>
      </p:sp>
      <p:sp>
        <p:nvSpPr>
          <p:cNvPr id="4" name="Text Placeholder 1"/>
          <p:cNvSpPr txBox="1">
            <a:spLocks/>
          </p:cNvSpPr>
          <p:nvPr/>
        </p:nvSpPr>
        <p:spPr>
          <a:xfrm>
            <a:off x="1461331" y="1631765"/>
            <a:ext cx="8297966" cy="4179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Calibri" panose="020F0502020204030204" pitchFamily="34" charset="0"/>
                <a:cs typeface="Calibri" panose="020F0502020204030204" pitchFamily="34" charset="0"/>
              </a:rPr>
              <a:t>Monday – Friday, 9:00 a.m. – 4:30 p.m.</a:t>
            </a:r>
          </a:p>
          <a:p>
            <a:pPr marL="0" indent="0" algn="ctr">
              <a:buNone/>
            </a:pPr>
            <a:r>
              <a:rPr lang="en-US" sz="1600" dirty="0">
                <a:latin typeface="Calibri" panose="020F0502020204030204" pitchFamily="34" charset="0"/>
                <a:cs typeface="Calibri" panose="020F0502020204030204" pitchFamily="34" charset="0"/>
              </a:rPr>
              <a:t>**Closed Fridays, 1:30 – 2:30 p.m. (Team Meeting)</a:t>
            </a:r>
          </a:p>
          <a:p>
            <a:pPr marL="0" indent="0" algn="ctr">
              <a:buNone/>
            </a:pPr>
            <a:endParaRPr lang="en-US" sz="1400" dirty="0">
              <a:latin typeface="Calibri" panose="020F0502020204030204" pitchFamily="34" charset="0"/>
              <a:cs typeface="Calibri" panose="020F0502020204030204" pitchFamily="34" charset="0"/>
            </a:endParaRPr>
          </a:p>
          <a:p>
            <a:pPr marL="0" indent="0">
              <a:buNone/>
            </a:pPr>
            <a:r>
              <a:rPr lang="en-US" sz="1800" b="1" dirty="0">
                <a:solidFill>
                  <a:schemeClr val="accent1">
                    <a:lumMod val="75000"/>
                  </a:schemeClr>
                </a:solidFill>
                <a:latin typeface="Calibri" panose="020F0502020204030204" pitchFamily="34" charset="0"/>
                <a:cs typeface="Calibri" panose="020F0502020204030204" pitchFamily="34" charset="0"/>
              </a:rPr>
              <a:t>Meet with a Career Advisor to discuss:</a:t>
            </a:r>
          </a:p>
          <a:p>
            <a:r>
              <a:rPr lang="en-US" sz="1600" dirty="0">
                <a:latin typeface="Calibri" panose="020F0502020204030204" pitchFamily="34" charset="0"/>
                <a:cs typeface="Calibri" panose="020F0502020204030204" pitchFamily="34" charset="0"/>
              </a:rPr>
              <a:t>Your application documents (Resume, CV, Cover Letter etc.)</a:t>
            </a:r>
          </a:p>
          <a:p>
            <a:r>
              <a:rPr lang="en-US" sz="1600" dirty="0">
                <a:latin typeface="Calibri" panose="020F0502020204030204" pitchFamily="34" charset="0"/>
                <a:cs typeface="Calibri" panose="020F0502020204030204" pitchFamily="34" charset="0"/>
              </a:rPr>
              <a:t>Career Exploration</a:t>
            </a:r>
          </a:p>
          <a:p>
            <a:r>
              <a:rPr lang="en-US" sz="1600" dirty="0">
                <a:latin typeface="Calibri" panose="020F0502020204030204" pitchFamily="34" charset="0"/>
                <a:cs typeface="Calibri" panose="020F0502020204030204" pitchFamily="34" charset="0"/>
              </a:rPr>
              <a:t>Attending Career Fairs &amp; Learning to Network</a:t>
            </a:r>
          </a:p>
          <a:p>
            <a:r>
              <a:rPr lang="en-US" sz="1600" dirty="0">
                <a:latin typeface="Calibri" panose="020F0502020204030204" pitchFamily="34" charset="0"/>
                <a:cs typeface="Calibri" panose="020F0502020204030204" pitchFamily="34" charset="0"/>
              </a:rPr>
              <a:t>Your LinkedIn Profile</a:t>
            </a:r>
          </a:p>
          <a:p>
            <a:r>
              <a:rPr lang="en-US" sz="1600" dirty="0">
                <a:latin typeface="Calibri" panose="020F0502020204030204" pitchFamily="34" charset="0"/>
                <a:cs typeface="Calibri" panose="020F0502020204030204" pitchFamily="34" charset="0"/>
              </a:rPr>
              <a:t>Job Shadowing, Internships, Part-Time Jobs</a:t>
            </a:r>
          </a:p>
          <a:p>
            <a:r>
              <a:rPr lang="en-US" sz="1600" dirty="0">
                <a:latin typeface="Calibri" panose="020F0502020204030204" pitchFamily="34" charset="0"/>
                <a:cs typeface="Calibri" panose="020F0502020204030204" pitchFamily="34" charset="0"/>
              </a:rPr>
              <a:t>Launching your Full-time Job Search</a:t>
            </a:r>
          </a:p>
          <a:p>
            <a:r>
              <a:rPr lang="en-US" sz="1600" dirty="0">
                <a:latin typeface="Calibri" panose="020F0502020204030204" pitchFamily="34" charset="0"/>
                <a:cs typeface="Calibri" panose="020F0502020204030204" pitchFamily="34" charset="0"/>
              </a:rPr>
              <a:t>Finding a Mentor</a:t>
            </a:r>
          </a:p>
          <a:p>
            <a:r>
              <a:rPr lang="en-US" sz="1600" dirty="0">
                <a:latin typeface="Calibri" panose="020F0502020204030204" pitchFamily="34" charset="0"/>
                <a:cs typeface="Calibri" panose="020F0502020204030204" pitchFamily="34" charset="0"/>
              </a:rPr>
              <a:t>And more! </a:t>
            </a:r>
          </a:p>
        </p:txBody>
      </p:sp>
      <p:pic>
        <p:nvPicPr>
          <p:cNvPr id="5" name="Picture 4" descr="Two people sitting at a table looking at a book&#10;&#10;Description automatically generated with medium confidence">
            <a:extLst>
              <a:ext uri="{FF2B5EF4-FFF2-40B4-BE49-F238E27FC236}">
                <a16:creationId xmlns:a16="http://schemas.microsoft.com/office/drawing/2014/main" id="{E3176A13-016C-4B06-82A9-B1BB34576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9310" y="2758522"/>
            <a:ext cx="4578927" cy="3052618"/>
          </a:xfrm>
          <a:prstGeom prst="rect">
            <a:avLst/>
          </a:prstGeom>
        </p:spPr>
      </p:pic>
    </p:spTree>
    <p:extLst>
      <p:ext uri="{BB962C8B-B14F-4D97-AF65-F5344CB8AC3E}">
        <p14:creationId xmlns:p14="http://schemas.microsoft.com/office/powerpoint/2010/main" val="333930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5441" y="379000"/>
            <a:ext cx="7522922" cy="1577933"/>
          </a:xfrm>
          <a:prstGeom prst="rect">
            <a:avLst/>
          </a:prstGeom>
        </p:spPr>
        <p:txBody>
          <a:bodyPr>
            <a:noAutofit/>
          </a:bodyPr>
          <a:lstStyle/>
          <a:p>
            <a:pPr algn="ctr"/>
            <a:r>
              <a:rPr lang="en-US" sz="5400" dirty="0">
                <a:latin typeface="Calibri" panose="020F0502020204030204" pitchFamily="34" charset="0"/>
                <a:cs typeface="Calibri" panose="020F0502020204030204" pitchFamily="34" charset="0"/>
              </a:rPr>
              <a:t>Meet your Graduate Career Liaison</a:t>
            </a:r>
          </a:p>
        </p:txBody>
      </p:sp>
      <p:sp>
        <p:nvSpPr>
          <p:cNvPr id="4" name="TextBox 3"/>
          <p:cNvSpPr txBox="1"/>
          <p:nvPr/>
        </p:nvSpPr>
        <p:spPr>
          <a:xfrm>
            <a:off x="5083463" y="2471881"/>
            <a:ext cx="6931045" cy="4062651"/>
          </a:xfrm>
          <a:prstGeom prst="rect">
            <a:avLst/>
          </a:prstGeom>
          <a:noFill/>
        </p:spPr>
        <p:txBody>
          <a:bodyPr wrap="square" rtlCol="0" anchor="t">
            <a:spAutoFit/>
          </a:bodyPr>
          <a:lstStyle/>
          <a:p>
            <a:r>
              <a:rPr lang="en-US" sz="4000" b="1" dirty="0">
                <a:solidFill>
                  <a:prstClr val="black"/>
                </a:solidFill>
                <a:latin typeface="Calibri"/>
                <a:cs typeface="Calibri"/>
              </a:rPr>
              <a:t>Megan Crowe</a:t>
            </a:r>
            <a:endParaRPr lang="en-US" sz="3200" dirty="0">
              <a:solidFill>
                <a:prstClr val="black"/>
              </a:solidFill>
              <a:latin typeface="Calibri"/>
              <a:cs typeface="Calibri"/>
            </a:endParaRPr>
          </a:p>
          <a:p>
            <a:r>
              <a:rPr lang="en-US" sz="2400" dirty="0">
                <a:solidFill>
                  <a:prstClr val="black"/>
                </a:solidFill>
                <a:latin typeface="Calibri"/>
                <a:cs typeface="Calibri"/>
              </a:rPr>
              <a:t>Graduate Career Liaison</a:t>
            </a:r>
          </a:p>
          <a:p>
            <a:r>
              <a:rPr lang="en-US" sz="2400" dirty="0">
                <a:solidFill>
                  <a:prstClr val="black"/>
                </a:solidFill>
                <a:latin typeface="Calibri"/>
                <a:cs typeface="Calibri"/>
              </a:rPr>
              <a:t>m.crowe@fsu.edu</a:t>
            </a:r>
          </a:p>
          <a:p>
            <a:endParaRPr lang="en-US" dirty="0">
              <a:solidFill>
                <a:prstClr val="black"/>
              </a:solidFill>
              <a:latin typeface="Calibri"/>
              <a:cs typeface="Calibri"/>
            </a:endParaRPr>
          </a:p>
          <a:p>
            <a:r>
              <a:rPr lang="en-US" sz="3200" b="1" dirty="0">
                <a:solidFill>
                  <a:prstClr val="black"/>
                </a:solidFill>
                <a:latin typeface="Calibri"/>
                <a:cs typeface="Calibri"/>
              </a:rPr>
              <a:t>Appointments</a:t>
            </a:r>
          </a:p>
          <a:p>
            <a:r>
              <a:rPr lang="en-US" sz="2400" b="1" dirty="0">
                <a:solidFill>
                  <a:schemeClr val="accent2">
                    <a:lumMod val="75000"/>
                  </a:schemeClr>
                </a:solidFill>
                <a:cs typeface="Calibri"/>
              </a:rPr>
              <a:t>https://www.career.fsu.edu/nolenetwork</a:t>
            </a:r>
            <a:endParaRPr lang="en-US" sz="2400" b="1" dirty="0">
              <a:solidFill>
                <a:schemeClr val="accent2">
                  <a:lumMod val="75000"/>
                </a:schemeClr>
              </a:solidFill>
              <a:latin typeface="Calibri"/>
              <a:cs typeface="Calibri"/>
            </a:endParaRPr>
          </a:p>
          <a:p>
            <a:r>
              <a:rPr lang="en-US" sz="2400" dirty="0">
                <a:solidFill>
                  <a:prstClr val="black"/>
                </a:solidFill>
                <a:latin typeface="Calibri"/>
                <a:cs typeface="Calibri"/>
              </a:rPr>
              <a:t>Tuesday-Wednesday-Thursday</a:t>
            </a:r>
          </a:p>
          <a:p>
            <a:r>
              <a:rPr lang="en-US" sz="2400" dirty="0">
                <a:solidFill>
                  <a:prstClr val="black"/>
                </a:solidFill>
                <a:latin typeface="Calibri"/>
                <a:cs typeface="Calibri"/>
              </a:rPr>
              <a:t>1:00pm – 4:45pm</a:t>
            </a:r>
          </a:p>
          <a:p>
            <a:endParaRPr lang="en-US" sz="1400" dirty="0">
              <a:solidFill>
                <a:prstClr val="black"/>
              </a:solidFill>
              <a:latin typeface="Calibri"/>
              <a:cs typeface="Calibri"/>
            </a:endParaRPr>
          </a:p>
          <a:p>
            <a:r>
              <a:rPr lang="en-US" sz="2400" i="1" dirty="0">
                <a:solidFill>
                  <a:prstClr val="black"/>
                </a:solidFill>
                <a:latin typeface="Calibri"/>
                <a:cs typeface="Calibri"/>
              </a:rPr>
              <a:t>Other days and times available upon request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570" y="2586181"/>
            <a:ext cx="2188135" cy="3282202"/>
          </a:xfrm>
          <a:prstGeom prst="rect">
            <a:avLst/>
          </a:prstGeom>
        </p:spPr>
      </p:pic>
    </p:spTree>
    <p:extLst>
      <p:ext uri="{BB962C8B-B14F-4D97-AF65-F5344CB8AC3E}">
        <p14:creationId xmlns:p14="http://schemas.microsoft.com/office/powerpoint/2010/main" val="17368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website, timeline&#10;&#10;Description automatically generated">
            <a:extLst>
              <a:ext uri="{FF2B5EF4-FFF2-40B4-BE49-F238E27FC236}">
                <a16:creationId xmlns:a16="http://schemas.microsoft.com/office/drawing/2014/main" id="{C3061DEA-1FBE-4F5E-BEB2-2D55F377B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343" y="1854423"/>
            <a:ext cx="2657014" cy="2154887"/>
          </a:xfrm>
          <a:prstGeom prst="rect">
            <a:avLst/>
          </a:prstGeom>
        </p:spPr>
      </p:pic>
      <p:pic>
        <p:nvPicPr>
          <p:cNvPr id="6" name="Picture 5" descr="Website, timeline&#10;&#10;Description automatically generated">
            <a:extLst>
              <a:ext uri="{FF2B5EF4-FFF2-40B4-BE49-F238E27FC236}">
                <a16:creationId xmlns:a16="http://schemas.microsoft.com/office/drawing/2014/main" id="{A1628617-14F3-4361-888B-23A5648FB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684" y="1854423"/>
            <a:ext cx="2614460" cy="2154887"/>
          </a:xfrm>
          <a:prstGeom prst="rect">
            <a:avLst/>
          </a:prstGeom>
        </p:spPr>
      </p:pic>
      <p:pic>
        <p:nvPicPr>
          <p:cNvPr id="10" name="Picture 9" descr="Timeline&#10;&#10;Description automatically generated with medium confidence">
            <a:extLst>
              <a:ext uri="{FF2B5EF4-FFF2-40B4-BE49-F238E27FC236}">
                <a16:creationId xmlns:a16="http://schemas.microsoft.com/office/drawing/2014/main" id="{40BA5812-D18F-4950-B7F1-91C15D7CC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0484" y="1854423"/>
            <a:ext cx="2323398" cy="2154887"/>
          </a:xfrm>
          <a:prstGeom prst="rect">
            <a:avLst/>
          </a:prstGeom>
        </p:spPr>
      </p:pic>
      <p:pic>
        <p:nvPicPr>
          <p:cNvPr id="12" name="Picture 11" descr="Timeline&#10;&#10;Description automatically generated with medium confidence">
            <a:extLst>
              <a:ext uri="{FF2B5EF4-FFF2-40B4-BE49-F238E27FC236}">
                <a16:creationId xmlns:a16="http://schemas.microsoft.com/office/drawing/2014/main" id="{84F48A8E-1F14-4823-AC28-D9673F1FF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343" y="3914998"/>
            <a:ext cx="2844246" cy="2314886"/>
          </a:xfrm>
          <a:prstGeom prst="rect">
            <a:avLst/>
          </a:prstGeom>
        </p:spPr>
      </p:pic>
      <p:pic>
        <p:nvPicPr>
          <p:cNvPr id="8" name="Picture 7" descr="Text&#10;&#10;Description automatically generated">
            <a:extLst>
              <a:ext uri="{FF2B5EF4-FFF2-40B4-BE49-F238E27FC236}">
                <a16:creationId xmlns:a16="http://schemas.microsoft.com/office/drawing/2014/main" id="{5CDC6094-C217-4863-8966-3A9C51E7B4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4709" y="3914998"/>
            <a:ext cx="1637441" cy="2314886"/>
          </a:xfrm>
          <a:prstGeom prst="rect">
            <a:avLst/>
          </a:prstGeom>
        </p:spPr>
      </p:pic>
      <p:pic>
        <p:nvPicPr>
          <p:cNvPr id="14" name="Picture 13" descr="Graphical user interface, application, Teams&#10;&#10;Description automatically generated">
            <a:extLst>
              <a:ext uri="{FF2B5EF4-FFF2-40B4-BE49-F238E27FC236}">
                <a16:creationId xmlns:a16="http://schemas.microsoft.com/office/drawing/2014/main" id="{515E0BF3-2F22-456F-B073-0123F7E2AE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0478" y="3914998"/>
            <a:ext cx="1521697" cy="2314886"/>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BF705A29-085C-4923-8E83-6BB17D575B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8453" y="3914998"/>
            <a:ext cx="1537017" cy="2314886"/>
          </a:xfrm>
          <a:prstGeom prst="rect">
            <a:avLst/>
          </a:prstGeom>
        </p:spPr>
      </p:pic>
      <p:sp>
        <p:nvSpPr>
          <p:cNvPr id="2" name="Title 1">
            <a:extLst>
              <a:ext uri="{FF2B5EF4-FFF2-40B4-BE49-F238E27FC236}">
                <a16:creationId xmlns:a16="http://schemas.microsoft.com/office/drawing/2014/main" id="{AEFD4285-2B55-4F69-8B4E-F4CA7AC49E35}"/>
              </a:ext>
            </a:extLst>
          </p:cNvPr>
          <p:cNvSpPr>
            <a:spLocks noGrp="1"/>
          </p:cNvSpPr>
          <p:nvPr>
            <p:ph type="title" idx="4294967295"/>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1800" kern="1200" dirty="0">
                <a:solidFill>
                  <a:schemeClr val="bg1"/>
                </a:solidFill>
                <a:latin typeface="+mj-lt"/>
                <a:ea typeface="+mj-ea"/>
                <a:cs typeface="+mj-cs"/>
              </a:rPr>
              <a:t>Visit: </a:t>
            </a:r>
            <a:r>
              <a:rPr lang="en-US" sz="1800" b="1" kern="1200" dirty="0">
                <a:solidFill>
                  <a:schemeClr val="bg1"/>
                </a:solidFill>
                <a:latin typeface="+mj-lt"/>
                <a:ea typeface="+mj-ea"/>
                <a:cs typeface="+mj-cs"/>
              </a:rPr>
              <a:t>https://career.fsu.edu/about-us/career-liaisons</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for the most updated list of liaisons and their drop-in hours</a:t>
            </a:r>
          </a:p>
        </p:txBody>
      </p:sp>
      <p:sp>
        <p:nvSpPr>
          <p:cNvPr id="17" name="TextBox 16">
            <a:extLst>
              <a:ext uri="{FF2B5EF4-FFF2-40B4-BE49-F238E27FC236}">
                <a16:creationId xmlns:a16="http://schemas.microsoft.com/office/drawing/2014/main" id="{6CB6E04A-8B62-436D-B90D-E8B3647F9FC9}"/>
              </a:ext>
            </a:extLst>
          </p:cNvPr>
          <p:cNvSpPr txBox="1"/>
          <p:nvPr/>
        </p:nvSpPr>
        <p:spPr>
          <a:xfrm>
            <a:off x="1699390" y="318090"/>
            <a:ext cx="9692154" cy="1323439"/>
          </a:xfrm>
          <a:prstGeom prst="rect">
            <a:avLst/>
          </a:prstGeom>
          <a:noFill/>
        </p:spPr>
        <p:txBody>
          <a:bodyPr wrap="square" rtlCol="0">
            <a:spAutoFit/>
          </a:bodyPr>
          <a:lstStyle/>
          <a:p>
            <a:r>
              <a:rPr lang="en-US" sz="3200" b="1" kern="1200" dirty="0">
                <a:solidFill>
                  <a:schemeClr val="accent1">
                    <a:lumMod val="75000"/>
                  </a:schemeClr>
                </a:solidFill>
                <a:latin typeface="+mj-lt"/>
                <a:ea typeface="+mj-ea"/>
                <a:cs typeface="+mj-cs"/>
              </a:rPr>
              <a:t>Academic Area Liaisons: </a:t>
            </a:r>
            <a:br>
              <a:rPr lang="en-US" sz="2400" kern="1200" dirty="0">
                <a:solidFill>
                  <a:schemeClr val="accent1">
                    <a:lumMod val="75000"/>
                  </a:schemeClr>
                </a:solidFill>
                <a:latin typeface="+mj-lt"/>
                <a:ea typeface="+mj-ea"/>
                <a:cs typeface="+mj-cs"/>
              </a:rPr>
            </a:br>
            <a:r>
              <a:rPr lang="en-US" sz="2400" kern="1200" dirty="0">
                <a:solidFill>
                  <a:schemeClr val="accent1">
                    <a:lumMod val="75000"/>
                  </a:schemeClr>
                </a:solidFill>
                <a:latin typeface="+mj-lt"/>
                <a:ea typeface="+mj-ea"/>
                <a:cs typeface="+mj-cs"/>
              </a:rPr>
              <a:t>As a graduate student you have access to a variety of liaisons to meet your career needs. Consider meeting with your college’s Career Liaison. </a:t>
            </a:r>
            <a:endParaRPr lang="en-US" sz="2400" dirty="0">
              <a:solidFill>
                <a:schemeClr val="accent1">
                  <a:lumMod val="75000"/>
                </a:schemeClr>
              </a:solidFill>
            </a:endParaRPr>
          </a:p>
        </p:txBody>
      </p:sp>
    </p:spTree>
    <p:extLst>
      <p:ext uri="{BB962C8B-B14F-4D97-AF65-F5344CB8AC3E}">
        <p14:creationId xmlns:p14="http://schemas.microsoft.com/office/powerpoint/2010/main" val="170254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3B7282E-569D-4834-A69E-317779C9E21F}"/>
              </a:ext>
            </a:extLst>
          </p:cNvPr>
          <p:cNvSpPr/>
          <p:nvPr/>
        </p:nvSpPr>
        <p:spPr>
          <a:xfrm>
            <a:off x="4785646" y="2727556"/>
            <a:ext cx="3434863" cy="3416871"/>
          </a:xfrm>
          <a:prstGeom prst="ellipse">
            <a:avLst/>
          </a:prstGeom>
          <a:solidFill>
            <a:schemeClr val="accent1">
              <a:lumMod val="75000"/>
            </a:schemeClr>
          </a:solidFill>
          <a:ln>
            <a:noFill/>
          </a:ln>
        </p:spPr>
        <p:style>
          <a:lnRef idx="0">
            <a:scrgbClr r="0" g="0" b="0"/>
          </a:lnRef>
          <a:fillRef idx="1">
            <a:scrgbClr r="0" g="0" b="0"/>
          </a:fillRef>
          <a:effectRef idx="0">
            <a:schemeClr val="accent3">
              <a:hueOff val="0"/>
              <a:satOff val="0"/>
              <a:lumOff val="0"/>
              <a:alphaOff val="0"/>
            </a:schemeClr>
          </a:effectRef>
          <a:fontRef idx="minor"/>
        </p:style>
      </p:sp>
      <p:sp>
        <p:nvSpPr>
          <p:cNvPr id="4" name="Rectangle 3" descr="Marker">
            <a:extLst>
              <a:ext uri="{FF2B5EF4-FFF2-40B4-BE49-F238E27FC236}">
                <a16:creationId xmlns:a16="http://schemas.microsoft.com/office/drawing/2014/main" id="{A56E28C5-C09C-435D-B416-653D53D134FE}"/>
              </a:ext>
            </a:extLst>
          </p:cNvPr>
          <p:cNvSpPr/>
          <p:nvPr/>
        </p:nvSpPr>
        <p:spPr>
          <a:xfrm>
            <a:off x="5315484" y="3260957"/>
            <a:ext cx="2523859" cy="225962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Rectangle 5">
            <a:extLst>
              <a:ext uri="{FF2B5EF4-FFF2-40B4-BE49-F238E27FC236}">
                <a16:creationId xmlns:a16="http://schemas.microsoft.com/office/drawing/2014/main" id="{8D77BC9E-1B03-415B-A718-EA6C3C2AD799}"/>
              </a:ext>
            </a:extLst>
          </p:cNvPr>
          <p:cNvSpPr/>
          <p:nvPr/>
        </p:nvSpPr>
        <p:spPr>
          <a:xfrm>
            <a:off x="4910755" y="4017196"/>
            <a:ext cx="2370489"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id="{C3B4C9A0-7074-4CF9-B2F6-BB7D463AE40A}"/>
              </a:ext>
            </a:extLst>
          </p:cNvPr>
          <p:cNvSpPr txBox="1"/>
          <p:nvPr/>
        </p:nvSpPr>
        <p:spPr>
          <a:xfrm>
            <a:off x="1397097" y="512938"/>
            <a:ext cx="9692154" cy="1938992"/>
          </a:xfrm>
          <a:prstGeom prst="rect">
            <a:avLst/>
          </a:prstGeom>
          <a:noFill/>
        </p:spPr>
        <p:txBody>
          <a:bodyPr wrap="square" rtlCol="0">
            <a:spAutoFit/>
          </a:bodyPr>
          <a:lstStyle/>
          <a:p>
            <a:r>
              <a:rPr lang="en-US" sz="4800" b="1" dirty="0">
                <a:solidFill>
                  <a:schemeClr val="accent1">
                    <a:lumMod val="75000"/>
                  </a:schemeClr>
                </a:solidFill>
                <a:latin typeface="+mj-lt"/>
                <a:ea typeface="+mj-ea"/>
                <a:cs typeface="+mj-cs"/>
              </a:rPr>
              <a:t>Where to Get Started</a:t>
            </a:r>
            <a:r>
              <a:rPr lang="en-US" sz="4800" b="1" kern="1200" dirty="0">
                <a:solidFill>
                  <a:schemeClr val="accent1">
                    <a:lumMod val="75000"/>
                  </a:schemeClr>
                </a:solidFill>
                <a:latin typeface="+mj-lt"/>
                <a:ea typeface="+mj-ea"/>
                <a:cs typeface="+mj-cs"/>
              </a:rPr>
              <a:t>: </a:t>
            </a:r>
            <a:br>
              <a:rPr lang="en-US" sz="2400" kern="1200" dirty="0">
                <a:solidFill>
                  <a:schemeClr val="accent1">
                    <a:lumMod val="75000"/>
                  </a:schemeClr>
                </a:solidFill>
                <a:latin typeface="+mj-lt"/>
                <a:ea typeface="+mj-ea"/>
                <a:cs typeface="+mj-cs"/>
              </a:rPr>
            </a:br>
            <a:r>
              <a:rPr lang="en-US" sz="2400" kern="1200" dirty="0">
                <a:solidFill>
                  <a:schemeClr val="accent1">
                    <a:lumMod val="75000"/>
                  </a:schemeClr>
                </a:solidFill>
                <a:latin typeface="+mj-lt"/>
                <a:ea typeface="+mj-ea"/>
                <a:cs typeface="+mj-cs"/>
              </a:rPr>
              <a:t>It can be overwhelming as you acclimate to graduate school. The next few slides will provide you with resources and steps for getting started to help you keep your focus on your career goals.</a:t>
            </a:r>
            <a:endParaRPr lang="en-US" sz="2400" dirty="0">
              <a:solidFill>
                <a:schemeClr val="accent1">
                  <a:lumMod val="75000"/>
                </a:schemeClr>
              </a:solidFill>
            </a:endParaRPr>
          </a:p>
        </p:txBody>
      </p:sp>
    </p:spTree>
    <p:extLst>
      <p:ext uri="{BB962C8B-B14F-4D97-AF65-F5344CB8AC3E}">
        <p14:creationId xmlns:p14="http://schemas.microsoft.com/office/powerpoint/2010/main" val="365087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6D4FDD-C687-49CE-B398-C6F6A4A4D676}"/>
              </a:ext>
            </a:extLst>
          </p:cNvPr>
          <p:cNvSpPr>
            <a:spLocks noGrp="1"/>
          </p:cNvSpPr>
          <p:nvPr>
            <p:ph type="body" sz="quarter" idx="11"/>
          </p:nvPr>
        </p:nvSpPr>
        <p:spPr>
          <a:xfrm>
            <a:off x="6096000" y="1400132"/>
            <a:ext cx="5782654" cy="4917647"/>
          </a:xfrm>
        </p:spPr>
        <p:txBody>
          <a:bodyPr/>
          <a:lstStyle/>
          <a:p>
            <a:pPr marL="0" indent="0">
              <a:buNone/>
            </a:pPr>
            <a:r>
              <a:rPr lang="en-US" dirty="0"/>
              <a:t>The Career Center has a series of “Quick Guides” to help get you started!</a:t>
            </a:r>
          </a:p>
          <a:p>
            <a:pPr marL="0" indent="0">
              <a:buNone/>
            </a:pPr>
            <a:endParaRPr lang="en-US" sz="1000" dirty="0"/>
          </a:p>
          <a:p>
            <a:pPr marL="0" indent="0">
              <a:buNone/>
            </a:pPr>
            <a:r>
              <a:rPr lang="en-US" dirty="0"/>
              <a:t>Check out the “</a:t>
            </a:r>
            <a:r>
              <a:rPr lang="en-US" b="1" dirty="0">
                <a:solidFill>
                  <a:schemeClr val="accent1">
                    <a:lumMod val="75000"/>
                  </a:schemeClr>
                </a:solidFill>
              </a:rPr>
              <a:t>Using the Career Center as a Grad Student”</a:t>
            </a:r>
            <a:r>
              <a:rPr lang="en-US" dirty="0"/>
              <a:t> guide for steps to take to enhance your career readiness.</a:t>
            </a:r>
          </a:p>
          <a:p>
            <a:pPr marL="0" indent="0">
              <a:buNone/>
            </a:pPr>
            <a:endParaRPr lang="en-US" sz="1000" dirty="0"/>
          </a:p>
          <a:p>
            <a:pPr marL="0" indent="0">
              <a:buNone/>
            </a:pPr>
            <a:r>
              <a:rPr lang="en-US" dirty="0"/>
              <a:t>As you can see the first step is to meet with a Liaison to build your plan.</a:t>
            </a:r>
          </a:p>
          <a:p>
            <a:pPr marL="0" indent="0">
              <a:buNone/>
            </a:pPr>
            <a:endParaRPr lang="en-US" sz="1000" dirty="0"/>
          </a:p>
          <a:p>
            <a:pPr marL="0" indent="0">
              <a:lnSpc>
                <a:spcPct val="100000"/>
              </a:lnSpc>
              <a:spcBef>
                <a:spcPts val="0"/>
              </a:spcBef>
              <a:buNone/>
            </a:pPr>
            <a:r>
              <a:rPr lang="en-US" sz="2000" b="1" dirty="0">
                <a:solidFill>
                  <a:schemeClr val="accent1">
                    <a:lumMod val="75000"/>
                  </a:schemeClr>
                </a:solidFill>
              </a:rPr>
              <a:t>Visit:</a:t>
            </a:r>
          </a:p>
          <a:p>
            <a:pPr marL="0" indent="0">
              <a:lnSpc>
                <a:spcPct val="100000"/>
              </a:lnSpc>
              <a:spcBef>
                <a:spcPts val="0"/>
              </a:spcBef>
              <a:buNone/>
            </a:pPr>
            <a:r>
              <a:rPr lang="en-US" sz="1800" b="1" dirty="0">
                <a:solidFill>
                  <a:schemeClr val="accent1">
                    <a:lumMod val="75000"/>
                  </a:schemeClr>
                </a:solidFill>
              </a:rPr>
              <a:t>https://career.fsu.edu/resources/quick-guides</a:t>
            </a:r>
          </a:p>
          <a:p>
            <a:pPr marL="0" indent="0">
              <a:buNone/>
            </a:pPr>
            <a:endParaRPr lang="en-US" dirty="0"/>
          </a:p>
        </p:txBody>
      </p:sp>
      <p:sp>
        <p:nvSpPr>
          <p:cNvPr id="3" name="Title 2">
            <a:extLst>
              <a:ext uri="{FF2B5EF4-FFF2-40B4-BE49-F238E27FC236}">
                <a16:creationId xmlns:a16="http://schemas.microsoft.com/office/drawing/2014/main" id="{D8225F5D-2865-420D-B8A4-3D97B5E03E03}"/>
              </a:ext>
            </a:extLst>
          </p:cNvPr>
          <p:cNvSpPr>
            <a:spLocks noGrp="1"/>
          </p:cNvSpPr>
          <p:nvPr>
            <p:ph type="title"/>
          </p:nvPr>
        </p:nvSpPr>
        <p:spPr/>
        <p:txBody>
          <a:bodyPr/>
          <a:lstStyle/>
          <a:p>
            <a:r>
              <a:rPr lang="en-US" dirty="0"/>
              <a:t>Getting Started</a:t>
            </a:r>
          </a:p>
        </p:txBody>
      </p:sp>
      <p:pic>
        <p:nvPicPr>
          <p:cNvPr id="6" name="Picture 5" descr="Text&#10;&#10;Description automatically generated">
            <a:extLst>
              <a:ext uri="{FF2B5EF4-FFF2-40B4-BE49-F238E27FC236}">
                <a16:creationId xmlns:a16="http://schemas.microsoft.com/office/drawing/2014/main" id="{F3C30608-51CB-4A6A-91FB-80C2EAE7E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871" y="1408669"/>
            <a:ext cx="3917261" cy="5084618"/>
          </a:xfrm>
          <a:prstGeom prst="rect">
            <a:avLst/>
          </a:prstGeom>
        </p:spPr>
      </p:pic>
    </p:spTree>
    <p:extLst>
      <p:ext uri="{BB962C8B-B14F-4D97-AF65-F5344CB8AC3E}">
        <p14:creationId xmlns:p14="http://schemas.microsoft.com/office/powerpoint/2010/main" val="395906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B5ED91-E388-4CA6-8197-CA77FE88F00F}"/>
              </a:ext>
            </a:extLst>
          </p:cNvPr>
          <p:cNvSpPr>
            <a:spLocks noGrp="1"/>
          </p:cNvSpPr>
          <p:nvPr>
            <p:ph type="title"/>
          </p:nvPr>
        </p:nvSpPr>
        <p:spPr/>
        <p:txBody>
          <a:bodyPr/>
          <a:lstStyle/>
          <a:p>
            <a:r>
              <a:rPr lang="en-US" dirty="0"/>
              <a:t>Helpful Resources</a:t>
            </a:r>
          </a:p>
        </p:txBody>
      </p:sp>
      <p:graphicFrame>
        <p:nvGraphicFramePr>
          <p:cNvPr id="6" name="Text Placeholder 3">
            <a:extLst>
              <a:ext uri="{FF2B5EF4-FFF2-40B4-BE49-F238E27FC236}">
                <a16:creationId xmlns:a16="http://schemas.microsoft.com/office/drawing/2014/main" id="{328E3279-A736-58CA-51EE-8AA0F6AE2376}"/>
              </a:ext>
            </a:extLst>
          </p:cNvPr>
          <p:cNvGraphicFramePr/>
          <p:nvPr>
            <p:extLst>
              <p:ext uri="{D42A27DB-BD31-4B8C-83A1-F6EECF244321}">
                <p14:modId xmlns:p14="http://schemas.microsoft.com/office/powerpoint/2010/main" val="3918921313"/>
              </p:ext>
            </p:extLst>
          </p:nvPr>
        </p:nvGraphicFramePr>
        <p:xfrm>
          <a:off x="1162228" y="432516"/>
          <a:ext cx="10716426" cy="5652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Connections with solid fill">
            <a:extLst>
              <a:ext uri="{FF2B5EF4-FFF2-40B4-BE49-F238E27FC236}">
                <a16:creationId xmlns:a16="http://schemas.microsoft.com/office/drawing/2014/main" id="{B1C7C1DE-BED7-412E-BB29-F832FB14E2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29492" y="4415077"/>
            <a:ext cx="1135492" cy="1135492"/>
          </a:xfrm>
          <a:prstGeom prst="rect">
            <a:avLst/>
          </a:prstGeom>
        </p:spPr>
      </p:pic>
      <p:pic>
        <p:nvPicPr>
          <p:cNvPr id="9" name="Graphic 8" descr="Teacher with solid fill">
            <a:extLst>
              <a:ext uri="{FF2B5EF4-FFF2-40B4-BE49-F238E27FC236}">
                <a16:creationId xmlns:a16="http://schemas.microsoft.com/office/drawing/2014/main" id="{1CB0C036-55EE-42C5-8A27-CC53169F2E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21119" y="4326988"/>
            <a:ext cx="1223581" cy="1223581"/>
          </a:xfrm>
          <a:prstGeom prst="rect">
            <a:avLst/>
          </a:prstGeom>
        </p:spPr>
      </p:pic>
      <p:grpSp>
        <p:nvGrpSpPr>
          <p:cNvPr id="10" name="Group 9">
            <a:extLst>
              <a:ext uri="{FF2B5EF4-FFF2-40B4-BE49-F238E27FC236}">
                <a16:creationId xmlns:a16="http://schemas.microsoft.com/office/drawing/2014/main" id="{8BF1B9D4-604F-46D1-A545-5302595FF3D7}"/>
              </a:ext>
            </a:extLst>
          </p:cNvPr>
          <p:cNvGrpSpPr/>
          <p:nvPr/>
        </p:nvGrpSpPr>
        <p:grpSpPr>
          <a:xfrm>
            <a:off x="3717207" y="5760153"/>
            <a:ext cx="2424324" cy="929584"/>
            <a:chOff x="206516" y="2497112"/>
            <a:chExt cx="2424324" cy="929584"/>
          </a:xfrm>
        </p:grpSpPr>
        <p:sp>
          <p:nvSpPr>
            <p:cNvPr id="11" name="Rectangle 10">
              <a:extLst>
                <a:ext uri="{FF2B5EF4-FFF2-40B4-BE49-F238E27FC236}">
                  <a16:creationId xmlns:a16="http://schemas.microsoft.com/office/drawing/2014/main" id="{27EEFC07-0213-4AEC-BCF7-CAB37A390B16}"/>
                </a:ext>
              </a:extLst>
            </p:cNvPr>
            <p:cNvSpPr/>
            <p:nvPr/>
          </p:nvSpPr>
          <p:spPr>
            <a:xfrm>
              <a:off x="206516" y="2706696"/>
              <a:ext cx="20459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501324AA-6D77-46D1-862C-28EACB1D9E9E}"/>
                </a:ext>
              </a:extLst>
            </p:cNvPr>
            <p:cNvSpPr txBox="1"/>
            <p:nvPr/>
          </p:nvSpPr>
          <p:spPr>
            <a:xfrm>
              <a:off x="584870" y="2497112"/>
              <a:ext cx="204597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300" kern="1200" dirty="0"/>
                <a:t>Job Shadowing</a:t>
              </a:r>
            </a:p>
          </p:txBody>
        </p:sp>
      </p:grpSp>
      <p:grpSp>
        <p:nvGrpSpPr>
          <p:cNvPr id="13" name="Group 12">
            <a:extLst>
              <a:ext uri="{FF2B5EF4-FFF2-40B4-BE49-F238E27FC236}">
                <a16:creationId xmlns:a16="http://schemas.microsoft.com/office/drawing/2014/main" id="{7A64D1CD-3356-49F6-BD39-F3966F06182D}"/>
              </a:ext>
            </a:extLst>
          </p:cNvPr>
          <p:cNvGrpSpPr/>
          <p:nvPr/>
        </p:nvGrpSpPr>
        <p:grpSpPr>
          <a:xfrm>
            <a:off x="7028894" y="5724606"/>
            <a:ext cx="2045970" cy="720000"/>
            <a:chOff x="206516" y="2706696"/>
            <a:chExt cx="2045970" cy="720000"/>
          </a:xfrm>
        </p:grpSpPr>
        <p:sp>
          <p:nvSpPr>
            <p:cNvPr id="14" name="Rectangle 13">
              <a:extLst>
                <a:ext uri="{FF2B5EF4-FFF2-40B4-BE49-F238E27FC236}">
                  <a16:creationId xmlns:a16="http://schemas.microsoft.com/office/drawing/2014/main" id="{5FE37771-AB32-4B1C-96A4-92ACF270094C}"/>
                </a:ext>
              </a:extLst>
            </p:cNvPr>
            <p:cNvSpPr/>
            <p:nvPr/>
          </p:nvSpPr>
          <p:spPr>
            <a:xfrm>
              <a:off x="206516" y="2706696"/>
              <a:ext cx="20459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BDB02664-1B0B-43C2-A538-DABBB5D11300}"/>
                </a:ext>
              </a:extLst>
            </p:cNvPr>
            <p:cNvSpPr txBox="1"/>
            <p:nvPr/>
          </p:nvSpPr>
          <p:spPr>
            <a:xfrm>
              <a:off x="206516" y="2706696"/>
              <a:ext cx="204597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300" kern="1200" dirty="0"/>
                <a:t>Interview Prep</a:t>
              </a:r>
            </a:p>
          </p:txBody>
        </p:sp>
      </p:grpSp>
      <p:pic>
        <p:nvPicPr>
          <p:cNvPr id="19" name="Graphic 18" descr="Boardroom with solid fill">
            <a:extLst>
              <a:ext uri="{FF2B5EF4-FFF2-40B4-BE49-F238E27FC236}">
                <a16:creationId xmlns:a16="http://schemas.microsoft.com/office/drawing/2014/main" id="{9CF5F421-0527-4FEE-9425-E1FBC56096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07734" y="4205857"/>
            <a:ext cx="1454210" cy="1454210"/>
          </a:xfrm>
          <a:prstGeom prst="rect">
            <a:avLst/>
          </a:prstGeom>
        </p:spPr>
      </p:pic>
      <p:sp>
        <p:nvSpPr>
          <p:cNvPr id="20" name="TextBox 19">
            <a:extLst>
              <a:ext uri="{FF2B5EF4-FFF2-40B4-BE49-F238E27FC236}">
                <a16:creationId xmlns:a16="http://schemas.microsoft.com/office/drawing/2014/main" id="{52AFCB8E-D392-4D94-B66B-E8EBE713FDBB}"/>
              </a:ext>
            </a:extLst>
          </p:cNvPr>
          <p:cNvSpPr txBox="1"/>
          <p:nvPr/>
        </p:nvSpPr>
        <p:spPr>
          <a:xfrm>
            <a:off x="1367825" y="5763164"/>
            <a:ext cx="2300475"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300" dirty="0"/>
              <a:t>Mentor Database</a:t>
            </a:r>
            <a:endParaRPr lang="en-US" sz="2300" kern="1200" dirty="0"/>
          </a:p>
        </p:txBody>
      </p:sp>
      <p:sp>
        <p:nvSpPr>
          <p:cNvPr id="21" name="TextBox 20">
            <a:extLst>
              <a:ext uri="{FF2B5EF4-FFF2-40B4-BE49-F238E27FC236}">
                <a16:creationId xmlns:a16="http://schemas.microsoft.com/office/drawing/2014/main" id="{1916FD68-E9E6-4DDC-9064-D8585022DD51}"/>
              </a:ext>
            </a:extLst>
          </p:cNvPr>
          <p:cNvSpPr txBox="1"/>
          <p:nvPr/>
        </p:nvSpPr>
        <p:spPr>
          <a:xfrm>
            <a:off x="1944744" y="1219923"/>
            <a:ext cx="9624622" cy="646331"/>
          </a:xfrm>
          <a:prstGeom prst="rect">
            <a:avLst/>
          </a:prstGeom>
          <a:noFill/>
        </p:spPr>
        <p:txBody>
          <a:bodyPr wrap="none" rtlCol="0">
            <a:spAutoFit/>
          </a:bodyPr>
          <a:lstStyle/>
          <a:p>
            <a:r>
              <a:rPr lang="en-US" dirty="0"/>
              <a:t>Meeting with a Career Advisor or Liaison is a great way to learn more about our resources &amp; services. </a:t>
            </a:r>
          </a:p>
          <a:p>
            <a:r>
              <a:rPr lang="en-US" dirty="0"/>
              <a:t>You can learn more under the resources tab on our website. </a:t>
            </a:r>
            <a:r>
              <a:rPr lang="en-US" i="1" dirty="0"/>
              <a:t>A few to highlight are listed below</a:t>
            </a:r>
            <a:r>
              <a:rPr lang="en-US" dirty="0"/>
              <a:t>:</a:t>
            </a:r>
          </a:p>
        </p:txBody>
      </p:sp>
      <p:pic>
        <p:nvPicPr>
          <p:cNvPr id="25" name="Graphic 24" descr="Suit with solid fill">
            <a:extLst>
              <a:ext uri="{FF2B5EF4-FFF2-40B4-BE49-F238E27FC236}">
                <a16:creationId xmlns:a16="http://schemas.microsoft.com/office/drawing/2014/main" id="{3AFFD671-6F2F-4FB3-9788-A34DC879B85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64098" y="4424001"/>
            <a:ext cx="1135492" cy="1135492"/>
          </a:xfrm>
          <a:prstGeom prst="rect">
            <a:avLst/>
          </a:prstGeom>
        </p:spPr>
      </p:pic>
      <p:sp>
        <p:nvSpPr>
          <p:cNvPr id="26" name="TextBox 25">
            <a:extLst>
              <a:ext uri="{FF2B5EF4-FFF2-40B4-BE49-F238E27FC236}">
                <a16:creationId xmlns:a16="http://schemas.microsoft.com/office/drawing/2014/main" id="{A698FB15-5155-4758-A6B6-CA52CCBCBAAF}"/>
              </a:ext>
            </a:extLst>
          </p:cNvPr>
          <p:cNvSpPr txBox="1"/>
          <p:nvPr/>
        </p:nvSpPr>
        <p:spPr>
          <a:xfrm>
            <a:off x="9652592" y="5740621"/>
            <a:ext cx="204597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300" kern="1200" dirty="0"/>
              <a:t>Clothing Closet</a:t>
            </a:r>
          </a:p>
        </p:txBody>
      </p:sp>
    </p:spTree>
    <p:extLst>
      <p:ext uri="{BB962C8B-B14F-4D97-AF65-F5344CB8AC3E}">
        <p14:creationId xmlns:p14="http://schemas.microsoft.com/office/powerpoint/2010/main" val="2513867736"/>
      </p:ext>
    </p:extLst>
  </p:cSld>
  <p:clrMapOvr>
    <a:masterClrMapping/>
  </p:clrMapOvr>
</p:sld>
</file>

<file path=ppt/theme/theme1.xml><?xml version="1.0" encoding="utf-8"?>
<a:theme xmlns:a="http://schemas.openxmlformats.org/drawingml/2006/main" name="Facet">
  <a:themeElements>
    <a:clrScheme name="FSU Brand">
      <a:dk1>
        <a:sysClr val="windowText" lastClr="000000"/>
      </a:dk1>
      <a:lt1>
        <a:sysClr val="window" lastClr="FFFFFF"/>
      </a:lt1>
      <a:dk2>
        <a:srgbClr val="2C3C43"/>
      </a:dk2>
      <a:lt2>
        <a:srgbClr val="EBEBEB"/>
      </a:lt2>
      <a:accent1>
        <a:srgbClr val="782F40"/>
      </a:accent1>
      <a:accent2>
        <a:srgbClr val="CEB888"/>
      </a:accent2>
      <a:accent3>
        <a:srgbClr val="E6B91E"/>
      </a:accent3>
      <a:accent4>
        <a:srgbClr val="000000"/>
      </a:accent4>
      <a:accent5>
        <a:srgbClr val="C42F1A"/>
      </a:accent5>
      <a:accent6>
        <a:srgbClr val="FFFFFF"/>
      </a:accent6>
      <a:hlink>
        <a:srgbClr val="6E91A0"/>
      </a:hlink>
      <a:folHlink>
        <a:srgbClr val="9EB5B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FSU Brand">
      <a:dk1>
        <a:sysClr val="windowText" lastClr="000000"/>
      </a:dk1>
      <a:lt1>
        <a:sysClr val="window" lastClr="FFFFFF"/>
      </a:lt1>
      <a:dk2>
        <a:srgbClr val="2C3C43"/>
      </a:dk2>
      <a:lt2>
        <a:srgbClr val="EBEBEB"/>
      </a:lt2>
      <a:accent1>
        <a:srgbClr val="782F40"/>
      </a:accent1>
      <a:accent2>
        <a:srgbClr val="CEB888"/>
      </a:accent2>
      <a:accent3>
        <a:srgbClr val="E6B91E"/>
      </a:accent3>
      <a:accent4>
        <a:srgbClr val="000000"/>
      </a:accent4>
      <a:accent5>
        <a:srgbClr val="C42F1A"/>
      </a:accent5>
      <a:accent6>
        <a:srgbClr val="FFFFFF"/>
      </a:accent6>
      <a:hlink>
        <a:srgbClr val="6E91A0"/>
      </a:hlink>
      <a:folHlink>
        <a:srgbClr val="9EB5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6C8EEC971E0C459916D9CF5677ED8F" ma:contentTypeVersion="14" ma:contentTypeDescription="Create a new document." ma:contentTypeScope="" ma:versionID="7b7fd8761610bb82dacd9ea20ec2a9d4">
  <xsd:schema xmlns:xsd="http://www.w3.org/2001/XMLSchema" xmlns:xs="http://www.w3.org/2001/XMLSchema" xmlns:p="http://schemas.microsoft.com/office/2006/metadata/properties" xmlns:ns3="a4192336-aa0c-4751-a04c-596e5e0ffe6d" xmlns:ns4="402ec181-3b85-4b84-8ab6-b33e6ef5cc31" targetNamespace="http://schemas.microsoft.com/office/2006/metadata/properties" ma:root="true" ma:fieldsID="e49e33dd22b2730c705ff0df958505c0" ns3:_="" ns4:_="">
    <xsd:import namespace="a4192336-aa0c-4751-a04c-596e5e0ffe6d"/>
    <xsd:import namespace="402ec181-3b85-4b84-8ab6-b33e6ef5cc3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92336-aa0c-4751-a04c-596e5e0ffe6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2ec181-3b85-4b84-8ab6-b33e6ef5cc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419787-838D-4A94-9C9A-ABC2A12EE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92336-aa0c-4751-a04c-596e5e0ffe6d"/>
    <ds:schemaRef ds:uri="402ec181-3b85-4b84-8ab6-b33e6ef5c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647CC4-DCEA-48E5-8B72-9ABB403F3F88}">
  <ds:schemaRefs>
    <ds:schemaRef ds:uri="http://schemas.microsoft.com/sharepoint/v3/contenttype/forms"/>
  </ds:schemaRefs>
</ds:datastoreItem>
</file>

<file path=customXml/itemProps3.xml><?xml version="1.0" encoding="utf-8"?>
<ds:datastoreItem xmlns:ds="http://schemas.openxmlformats.org/officeDocument/2006/customXml" ds:itemID="{CA8C7C54-6BE5-468D-B4CA-82B99AB9991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458</TotalTime>
  <Words>1269</Words>
  <Application>Microsoft Office PowerPoint</Application>
  <PresentationFormat>Widescreen</PresentationFormat>
  <Paragraphs>145</Paragraphs>
  <Slides>19</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Meiryo</vt:lpstr>
      <vt:lpstr>Arial</vt:lpstr>
      <vt:lpstr>Arial,Sans-Serif</vt:lpstr>
      <vt:lpstr>Calibri</vt:lpstr>
      <vt:lpstr>Freestyle Script</vt:lpstr>
      <vt:lpstr>Trebuchet MS</vt:lpstr>
      <vt:lpstr>Wingdings 3</vt:lpstr>
      <vt:lpstr>Facet</vt:lpstr>
      <vt:lpstr>Custom Design</vt:lpstr>
      <vt:lpstr>Career Center Overview </vt:lpstr>
      <vt:lpstr>Overview</vt:lpstr>
      <vt:lpstr>PowerPoint Presentation</vt:lpstr>
      <vt:lpstr>Drop-In Advising Available No appointment needed!</vt:lpstr>
      <vt:lpstr>Meet your Graduate Career Liaison</vt:lpstr>
      <vt:lpstr>Visit: https://career.fsu.edu/about-us/career-liaisons for the most updated list of liaisons and their drop-in hours</vt:lpstr>
      <vt:lpstr>PowerPoint Presentation</vt:lpstr>
      <vt:lpstr>Getting Started</vt:lpstr>
      <vt:lpstr>Helpful Resources</vt:lpstr>
      <vt:lpstr>PowerPoint Presentation</vt:lpstr>
      <vt:lpstr>PowerPoint Presentation</vt:lpstr>
      <vt:lpstr>Explore Your Options</vt:lpstr>
      <vt:lpstr>Earn Micro-credentials &amp; Badges</vt:lpstr>
      <vt:lpstr>Connect with a Mentor</vt:lpstr>
      <vt:lpstr>Prepare your Application Documents “If you are always ready, you never have to get ready”</vt:lpstr>
      <vt:lpstr>Practice your Interviewing Skills</vt:lpstr>
      <vt:lpstr>Prepare for your Job Search</vt:lpstr>
      <vt:lpstr>Launch your Job Search</vt:lpstr>
      <vt:lpstr>We Are Here With You!</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Center Overview Dunlap Success Center</dc:title>
  <dc:creator>Megan Crowe</dc:creator>
  <cp:lastModifiedBy>Katrina Williams</cp:lastModifiedBy>
  <cp:revision>11</cp:revision>
  <dcterms:created xsi:type="dcterms:W3CDTF">2020-07-02T17:35:09Z</dcterms:created>
  <dcterms:modified xsi:type="dcterms:W3CDTF">2022-06-22T13:16:18Z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0x0101007A6C8EEC971E0C459916D9CF5677ED8F</vt:lpwstr>
  </property>
</Properties>
</file>