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7" r:id="rId2"/>
    <p:sldId id="304" r:id="rId3"/>
    <p:sldId id="325" r:id="rId4"/>
    <p:sldId id="309" r:id="rId5"/>
    <p:sldId id="306" r:id="rId6"/>
    <p:sldId id="313" r:id="rId7"/>
    <p:sldId id="326" r:id="rId8"/>
    <p:sldId id="327" r:id="rId9"/>
    <p:sldId id="314" r:id="rId10"/>
    <p:sldId id="321" r:id="rId11"/>
    <p:sldId id="323" r:id="rId12"/>
    <p:sldId id="320" r:id="rId13"/>
    <p:sldId id="319" r:id="rId14"/>
    <p:sldId id="32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stin Maloy" initials="JM" lastIdx="2" clrIdx="0">
    <p:extLst>
      <p:ext uri="{19B8F6BF-5375-455C-9EA6-DF929625EA0E}">
        <p15:presenceInfo xmlns:p15="http://schemas.microsoft.com/office/powerpoint/2012/main" userId="S-1-5-21-2052111302-1897051121-725345543-286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9" autoAdjust="0"/>
    <p:restoredTop sz="94660"/>
  </p:normalViewPr>
  <p:slideViewPr>
    <p:cSldViewPr snapToGrid="0">
      <p:cViewPr varScale="1">
        <p:scale>
          <a:sx n="76" d="100"/>
          <a:sy n="76" d="100"/>
        </p:scale>
        <p:origin x="678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3-30T17:32:39.802" idx="2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6B42BC-1CE0-4FAA-AADB-A540317E2654}" type="datetimeFigureOut">
              <a:rPr lang="en-US" smtClean="0"/>
              <a:t>6/9/2022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929474-3713-4CCD-969D-581B26FD2A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497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20509B-042A-4CD4-A5C1-6DE1BEE5B716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98671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20509B-042A-4CD4-A5C1-6DE1BEE5B716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910235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20509B-042A-4CD4-A5C1-6DE1BEE5B716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292776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20509B-042A-4CD4-A5C1-6DE1BEE5B716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891777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20509B-042A-4CD4-A5C1-6DE1BEE5B716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8198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20509B-042A-4CD4-A5C1-6DE1BEE5B716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77157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20509B-042A-4CD4-A5C1-6DE1BEE5B716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491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20509B-042A-4CD4-A5C1-6DE1BEE5B716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05168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20509B-042A-4CD4-A5C1-6DE1BEE5B716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48680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20509B-042A-4CD4-A5C1-6DE1BEE5B716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17304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20509B-042A-4CD4-A5C1-6DE1BEE5B716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80443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20509B-042A-4CD4-A5C1-6DE1BEE5B716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28808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20509B-042A-4CD4-A5C1-6DE1BEE5B716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06874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8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68580" rIns="6858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189" indent="0" algn="ctr">
              <a:buNone/>
              <a:defRPr sz="2400"/>
            </a:lvl2pPr>
            <a:lvl3pPr marL="914377" indent="0" algn="ctr">
              <a:buNone/>
              <a:defRPr sz="24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18F7E-9042-4884-B8E0-FF8FA8D99B55}" type="datetime1">
              <a:rPr lang="en-US" smtClean="0"/>
              <a:pPr/>
              <a:t>6/9/2022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82921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34290" tIns="0" rIns="3429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FB956-E151-4B1E-8199-F8576DFD4922}" type="datetime1">
              <a:rPr lang="en-US" smtClean="0"/>
              <a:pPr/>
              <a:t>6/9/2022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161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8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414780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414779"/>
            <a:ext cx="7734300" cy="5757423"/>
          </a:xfrm>
        </p:spPr>
        <p:txBody>
          <a:bodyPr vert="eaVert" lIns="34290" tIns="0" rIns="3429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B19B0-7BF5-42D2-AA51-3E91E90207C9}" type="datetime1">
              <a:rPr lang="en-US" smtClean="0"/>
              <a:pPr/>
              <a:t>6/9/2022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4742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A0D67-5FAD-4C84-A3A7-832DBAB20F6A}" type="datetime1">
              <a:rPr lang="en-US" smtClean="0"/>
              <a:pPr/>
              <a:t>6/9/2022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225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8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68580" rIns="6858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18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575BC-B0E5-4EBE-8CBE-3D09C0E4194F}" type="datetime1">
              <a:rPr lang="en-US" smtClean="0"/>
              <a:pPr/>
              <a:t>6/9/2022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44850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DC44A-6952-45D2-A36F-6B14C2BEF15D}" type="datetime1">
              <a:rPr lang="en-US" smtClean="0"/>
              <a:pPr/>
              <a:t>6/9/2022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321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3"/>
            <a:ext cx="4937760" cy="736283"/>
          </a:xfrm>
        </p:spPr>
        <p:txBody>
          <a:bodyPr lIns="68580" rIns="6858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3"/>
            <a:ext cx="4937760" cy="736283"/>
          </a:xfrm>
        </p:spPr>
        <p:txBody>
          <a:bodyPr lIns="68580" rIns="6858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5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CAFBE-1A4B-4DB0-B38C-BB2DB052CF43}" type="datetime1">
              <a:rPr lang="en-US" smtClean="0"/>
              <a:pPr/>
              <a:t>6/9/2022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589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C66EB-7064-49C9-9685-AB843B668E18}" type="datetime1">
              <a:rPr lang="en-US" smtClean="0"/>
              <a:pPr/>
              <a:t>6/9/2022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235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8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71C6C-BEDA-4985-8DE5-BBB0003C487A}" type="datetime1">
              <a:rPr lang="en-US" smtClean="0"/>
              <a:pPr/>
              <a:t>6/9/2022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461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2"/>
            <a:ext cx="3200400" cy="3379124"/>
          </a:xfrm>
        </p:spPr>
        <p:txBody>
          <a:bodyPr lIns="68580" rIns="68580">
            <a:normAutofit/>
          </a:bodyPr>
          <a:lstStyle>
            <a:lvl1pPr marL="0" indent="0">
              <a:buNone/>
              <a:defRPr sz="1467">
                <a:solidFill>
                  <a:srgbClr val="FFFFFF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67"/>
            </a:lvl3pPr>
            <a:lvl4pPr marL="1371566" indent="0">
              <a:buNone/>
              <a:defRPr sz="933"/>
            </a:lvl4pPr>
            <a:lvl5pPr marL="1828754" indent="0">
              <a:buNone/>
              <a:defRPr sz="933"/>
            </a:lvl5pPr>
            <a:lvl6pPr marL="2285943" indent="0">
              <a:buNone/>
              <a:defRPr sz="933"/>
            </a:lvl6pPr>
            <a:lvl7pPr marL="2743131" indent="0">
              <a:buNone/>
              <a:defRPr sz="933"/>
            </a:lvl7pPr>
            <a:lvl8pPr marL="3200320" indent="0">
              <a:buNone/>
              <a:defRPr sz="933"/>
            </a:lvl8pPr>
            <a:lvl9pPr marL="3657509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5" y="6459787"/>
            <a:ext cx="2618511" cy="365125"/>
          </a:xfrm>
        </p:spPr>
        <p:txBody>
          <a:bodyPr/>
          <a:lstStyle>
            <a:lvl1pPr algn="l">
              <a:defRPr/>
            </a:lvl1pPr>
          </a:lstStyle>
          <a:p>
            <a:fld id="{B9DB38EA-5466-4B46-980C-5D7090FE467F}" type="datetime1">
              <a:rPr lang="en-US" smtClean="0"/>
              <a:pPr/>
              <a:t>6/9/2022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7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D9D9DB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>
                <a:solidFill>
                  <a:srgbClr val="D9D9DB"/>
                </a:solidFill>
              </a:rPr>
              <a:pPr/>
              <a:t>‹#›</a:t>
            </a:fld>
            <a:endParaRPr lang="en-US" dirty="0">
              <a:solidFill>
                <a:srgbClr val="D9D9D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244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68580" tIns="0" rIns="6858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2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342900" tIns="3429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68580" tIns="0" rIns="6858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467">
                <a:solidFill>
                  <a:srgbClr val="FFFFFF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67"/>
            </a:lvl3pPr>
            <a:lvl4pPr marL="1371566" indent="0">
              <a:buNone/>
              <a:defRPr sz="933"/>
            </a:lvl4pPr>
            <a:lvl5pPr marL="1828754" indent="0">
              <a:buNone/>
              <a:defRPr sz="933"/>
            </a:lvl5pPr>
            <a:lvl6pPr marL="2285943" indent="0">
              <a:buNone/>
              <a:defRPr sz="933"/>
            </a:lvl6pPr>
            <a:lvl7pPr marL="2743131" indent="0">
              <a:buNone/>
              <a:defRPr sz="933"/>
            </a:lvl7pPr>
            <a:lvl8pPr marL="3200320" indent="0">
              <a:buNone/>
              <a:defRPr sz="933"/>
            </a:lvl8pPr>
            <a:lvl9pPr marL="3657509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61957-676D-42A0-9B35-710A6ECB64E8}" type="datetime1">
              <a:rPr lang="en-US" smtClean="0"/>
              <a:pPr/>
              <a:t>6/9/2022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948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2" y="6334318"/>
            <a:ext cx="12192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450757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5"/>
            <a:ext cx="10058400" cy="4023360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3" y="6459787"/>
            <a:ext cx="2472271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33">
                <a:solidFill>
                  <a:srgbClr val="FFFFFF"/>
                </a:solidFill>
              </a:defRPr>
            </a:lvl1pPr>
          </a:lstStyle>
          <a:p>
            <a:pPr defTabSz="457189"/>
            <a:fld id="{F8900227-7D99-4358-8CB2-2285C5B0D492}" type="datetime1">
              <a:rPr lang="en-US" smtClean="0"/>
              <a:pPr defTabSz="457189"/>
              <a:t>6/9/2022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6459787"/>
            <a:ext cx="4822804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33" cap="all" baseline="0">
                <a:solidFill>
                  <a:srgbClr val="FFFFFF"/>
                </a:solidFill>
              </a:defRPr>
            </a:lvl1pPr>
          </a:lstStyle>
          <a:p>
            <a:pPr defTabSz="457189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62" y="6459787"/>
            <a:ext cx="1312025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067">
                <a:solidFill>
                  <a:srgbClr val="FFFFFF"/>
                </a:solidFill>
              </a:defRPr>
            </a:lvl1pPr>
          </a:lstStyle>
          <a:p>
            <a:pPr defTabSz="457189"/>
            <a:fld id="{D57F1E4F-1CFF-5643-939E-217C01CDF565}" type="slidenum">
              <a:rPr lang="en-US" smtClean="0"/>
              <a:pPr defTabSz="457189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6777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377" rtl="0" eaLnBrk="1" latinLnBrk="0" hangingPunct="1">
        <a:lnSpc>
          <a:spcPct val="85000"/>
        </a:lnSpc>
        <a:spcBef>
          <a:spcPct val="0"/>
        </a:spcBef>
        <a:buNone/>
        <a:defRPr sz="4800" kern="1200" spc="-51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38" indent="-91438" algn="l" defTabSz="914377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38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14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789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65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99973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68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63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58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jpeg"/><Relationship Id="rId9" Type="http://schemas.openxmlformats.org/officeDocument/2006/relationships/image" Target="../media/image43.png"/><Relationship Id="rId14" Type="http://schemas.openxmlformats.org/officeDocument/2006/relationships/image" Target="../media/image4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12" Type="http://schemas.openxmlformats.org/officeDocument/2006/relationships/image" Target="../media/image62.jpe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5" Type="http://schemas.openxmlformats.org/officeDocument/2006/relationships/image" Target="../media/image65.emf"/><Relationship Id="rId10" Type="http://schemas.openxmlformats.org/officeDocument/2006/relationships/image" Target="../media/image60.jpeg"/><Relationship Id="rId19" Type="http://schemas.openxmlformats.org/officeDocument/2006/relationships/image" Target="../media/image69.png"/><Relationship Id="rId4" Type="http://schemas.openxmlformats.org/officeDocument/2006/relationships/image" Target="../media/image54.emf"/><Relationship Id="rId9" Type="http://schemas.openxmlformats.org/officeDocument/2006/relationships/image" Target="../media/image59.jpeg"/><Relationship Id="rId1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emf"/><Relationship Id="rId5" Type="http://schemas.openxmlformats.org/officeDocument/2006/relationships/image" Target="../media/image72.emf"/><Relationship Id="rId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34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5" Type="http://schemas.openxmlformats.org/officeDocument/2006/relationships/image" Target="../media/image33.png"/><Relationship Id="rId10" Type="http://schemas.openxmlformats.org/officeDocument/2006/relationships/image" Target="../media/image28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27.jpe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2F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173" y="122959"/>
            <a:ext cx="11947276" cy="194073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State University </a:t>
            </a:r>
            <a:b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Police Department</a:t>
            </a:r>
            <a:endParaRPr lang="en-US" sz="5067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173" y="4494628"/>
            <a:ext cx="12063654" cy="1663897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2600" dirty="0">
                <a:solidFill>
                  <a:srgbClr val="CEB8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Rhonda harris  </a:t>
            </a:r>
            <a:r>
              <a:rPr lang="en-US" sz="2600" dirty="0">
                <a:solidFill>
                  <a:srgbClr val="CEB8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•</a:t>
            </a:r>
            <a:r>
              <a:rPr lang="en-US" sz="2600" dirty="0">
                <a:solidFill>
                  <a:srgbClr val="CEB8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assistant Vice President for safety &amp; chief of police</a:t>
            </a:r>
            <a:r>
              <a:rPr lang="en-US" sz="2600" dirty="0">
                <a:solidFill>
                  <a:srgbClr val="CEB8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</a:t>
            </a:r>
          </a:p>
          <a:p>
            <a:pPr algn="ctr"/>
            <a:r>
              <a:rPr lang="en-US" sz="2600" dirty="0">
                <a:solidFill>
                  <a:srgbClr val="CEB8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Justin maloy </a:t>
            </a:r>
            <a:r>
              <a:rPr lang="en-US" sz="2600" dirty="0">
                <a:solidFill>
                  <a:srgbClr val="CEB8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• </a:t>
            </a:r>
            <a:r>
              <a:rPr lang="en-US" sz="2600" dirty="0">
                <a:solidFill>
                  <a:srgbClr val="CEB8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Deputy Chief of Police</a:t>
            </a:r>
          </a:p>
          <a:p>
            <a:pPr algn="ctr"/>
            <a:r>
              <a:rPr lang="en-US" sz="2600" dirty="0">
                <a:solidFill>
                  <a:srgbClr val="CEB8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Jason Trumbower </a:t>
            </a:r>
            <a:r>
              <a:rPr lang="en-US" sz="2600" dirty="0">
                <a:solidFill>
                  <a:srgbClr val="CEB8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•</a:t>
            </a:r>
            <a:r>
              <a:rPr lang="en-US" sz="2600" dirty="0">
                <a:solidFill>
                  <a:srgbClr val="CEB8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Captain of operations </a:t>
            </a:r>
            <a:r>
              <a:rPr lang="en-US" sz="2600" dirty="0">
                <a:solidFill>
                  <a:srgbClr val="CEB8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</a:t>
            </a:r>
            <a:endParaRPr lang="en-US" sz="2600" dirty="0">
              <a:solidFill>
                <a:srgbClr val="CEB8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600" dirty="0">
                <a:solidFill>
                  <a:srgbClr val="CEB8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Richard wooten </a:t>
            </a:r>
            <a:r>
              <a:rPr lang="en-US" sz="2600" dirty="0">
                <a:solidFill>
                  <a:srgbClr val="CEB8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•</a:t>
            </a:r>
            <a:r>
              <a:rPr lang="en-US" sz="2600" dirty="0">
                <a:solidFill>
                  <a:srgbClr val="CEB8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Captain of support services  </a:t>
            </a:r>
            <a:r>
              <a:rPr lang="en-US" sz="2600" dirty="0">
                <a:solidFill>
                  <a:srgbClr val="CEB8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</a:t>
            </a:r>
            <a:endParaRPr lang="en-US" sz="2600" dirty="0">
              <a:solidFill>
                <a:srgbClr val="CEB8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>
              <a:solidFill>
                <a:srgbClr val="CEB888"/>
              </a:solidFill>
            </a:endParaRPr>
          </a:p>
          <a:p>
            <a:endParaRPr lang="en-US" dirty="0">
              <a:solidFill>
                <a:srgbClr val="CEB888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73" y="1690274"/>
            <a:ext cx="2104884" cy="2152779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565" y="1697778"/>
            <a:ext cx="2104884" cy="20349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64173" y="2088727"/>
            <a:ext cx="1206365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Welcome  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Graduate Students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2859121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2F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338" y="488849"/>
            <a:ext cx="3727043" cy="2286000"/>
          </a:xfrm>
        </p:spPr>
        <p:txBody>
          <a:bodyPr>
            <a:normAutofit/>
          </a:bodyPr>
          <a:lstStyle/>
          <a:p>
            <a:r>
              <a:rPr lang="en-US" sz="42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State University Police Department 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900462" y="6459787"/>
            <a:ext cx="1312025" cy="365125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D9D9DB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D9D9DB"/>
              </a:solidFill>
              <a:effectLst/>
              <a:uLnTx/>
              <a:uFillTx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32679" y="3375319"/>
            <a:ext cx="7348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Tragic Cost of DUI – Lives Lost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6" name="Picture 3" descr="Matt Discovery Cove 12-04_00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3839" y="4024927"/>
            <a:ext cx="2868257" cy="23485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9" descr="http://graphics.fansonly.com/photos/schools/fsu/sports/w-baskbl/auto_headshot/635536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91207" y="4024927"/>
            <a:ext cx="1849084" cy="23485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643" y="3026852"/>
            <a:ext cx="3754826" cy="16911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643" y="4935631"/>
            <a:ext cx="1841017" cy="17255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402" y="4024927"/>
            <a:ext cx="2908955" cy="23700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1890" y="4823669"/>
            <a:ext cx="1343473" cy="19807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F08408-F229-4CC2-8BE3-8CED20D69F00}"/>
              </a:ext>
            </a:extLst>
          </p:cNvPr>
          <p:cNvSpPr txBox="1"/>
          <p:nvPr/>
        </p:nvSpPr>
        <p:spPr>
          <a:xfrm>
            <a:off x="4541068" y="194151"/>
            <a:ext cx="7348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DUI Enforcement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5848A3-99AA-4562-946A-6A20615F9A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1143" y="727248"/>
            <a:ext cx="3208080" cy="25832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F04C68-647A-48F1-84B5-88D728DEB8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87537" y="727248"/>
            <a:ext cx="1194920" cy="15668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0B29B7-908F-4233-BDF8-9A8A426E72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42197" y="727248"/>
            <a:ext cx="1194920" cy="15621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7657820-E9D2-43A7-BE1E-DD8C04C619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34893" y="731880"/>
            <a:ext cx="1249788" cy="15621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13BE5D3-65B4-4FDE-8A46-B82EE9F58F3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39973" y="727248"/>
            <a:ext cx="1194920" cy="153313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BF5158A-F2FE-463C-A2B9-43ED9EA8CEF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15104" y="2235568"/>
            <a:ext cx="3105912" cy="93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993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2F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8368" y="33088"/>
            <a:ext cx="3727043" cy="1814373"/>
          </a:xfrm>
        </p:spPr>
        <p:txBody>
          <a:bodyPr>
            <a:normAutofit/>
          </a:bodyPr>
          <a:lstStyle/>
          <a:p>
            <a:r>
              <a:rPr lang="en-US" sz="42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State University Police Department 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900462" y="6459787"/>
            <a:ext cx="1312025" cy="365125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D9D9DB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D9D9DB"/>
              </a:solidFill>
              <a:effectLst/>
              <a:uLnTx/>
              <a:uFillTx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41068" y="194151"/>
            <a:ext cx="7348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Avoid Dangerous behavior!!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209562-9ED8-4AD2-AE9D-D30059E05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68" y="2476545"/>
            <a:ext cx="3774311" cy="35155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32034B-293C-4E82-A112-88EEBFAAFB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7849" y="940274"/>
            <a:ext cx="2805974" cy="48294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1BACA5-6323-4072-9406-92AEE4F5FC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4434" y="2737901"/>
            <a:ext cx="3619390" cy="30317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9D6911-0BD3-419A-A064-E5CAC45C4F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4433" y="940274"/>
            <a:ext cx="3619390" cy="26714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935B1BA-8CCB-46E6-8F7F-EC3A23FBCFFC}"/>
              </a:ext>
            </a:extLst>
          </p:cNvPr>
          <p:cNvSpPr txBox="1"/>
          <p:nvPr/>
        </p:nvSpPr>
        <p:spPr>
          <a:xfrm>
            <a:off x="4102217" y="5879159"/>
            <a:ext cx="8089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Make GOOD Decisions!!!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6402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2F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338" y="253217"/>
            <a:ext cx="3727043" cy="1811212"/>
          </a:xfrm>
        </p:spPr>
        <p:txBody>
          <a:bodyPr>
            <a:normAutofit/>
          </a:bodyPr>
          <a:lstStyle/>
          <a:p>
            <a:r>
              <a:rPr lang="en-US" sz="42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State University Police Department 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900462" y="6459787"/>
            <a:ext cx="1312025" cy="365125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D9D9DB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D9D9DB"/>
              </a:solidFill>
              <a:effectLst/>
              <a:uLnTx/>
              <a:uFillTx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58188" y="3966"/>
            <a:ext cx="73480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Bad Decisions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535" y="2023574"/>
            <a:ext cx="3899099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3200" b="1" kern="0" dirty="0">
                <a:solidFill>
                  <a:srgbClr val="FF0000"/>
                </a:solidFill>
                <a:latin typeface="+mj-lt"/>
              </a:rPr>
              <a:t>Let’s Have a 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3200" b="1" kern="0" dirty="0">
                <a:solidFill>
                  <a:srgbClr val="FF0000"/>
                </a:solidFill>
                <a:latin typeface="+mj-lt"/>
              </a:rPr>
              <a:t>Serious Discussion!!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01" y="3429257"/>
            <a:ext cx="2028799" cy="12702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2775" y="4670173"/>
            <a:ext cx="2093726" cy="18050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5" descr="Alco pic March 200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87712" y="4888250"/>
            <a:ext cx="1831975" cy="1828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beer9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97512" y="5061423"/>
            <a:ext cx="1371600" cy="15001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Marijuana 07-0104 Case 1-13-0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58406" y="2931040"/>
            <a:ext cx="1716825" cy="16690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Picture 23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70884" y="5061423"/>
            <a:ext cx="1854251" cy="15001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5" descr="M:\FSU PD\Pictures\Fake ID Photos 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875540" y="3602236"/>
            <a:ext cx="1891003" cy="31148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6" descr="http://www.imfdb.org/w/images/thumb/0/0e/S%26W6906.jpg/350px-S%26W6906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173431" y="178851"/>
            <a:ext cx="1701800" cy="1200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http://www.airgunsbbguns.com/v/vspfiles/photos/SW-2255050-2T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173431" y="1531401"/>
            <a:ext cx="1701800" cy="1144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 descr="x26c02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9889859" y="2322770"/>
            <a:ext cx="1675048" cy="11687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12371" y="286194"/>
            <a:ext cx="1110441" cy="20771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35131" y="389230"/>
            <a:ext cx="1164437" cy="18228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16606" y="846800"/>
            <a:ext cx="1452506" cy="11687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70883" y="777240"/>
            <a:ext cx="1710801" cy="131524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247" y="2586480"/>
            <a:ext cx="3552401" cy="2168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8120" y="5430247"/>
            <a:ext cx="2011094" cy="13340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235792" y="3199280"/>
            <a:ext cx="1720842" cy="11977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1860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2F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338" y="60116"/>
            <a:ext cx="3727043" cy="2286000"/>
          </a:xfrm>
        </p:spPr>
        <p:txBody>
          <a:bodyPr>
            <a:normAutofit/>
          </a:bodyPr>
          <a:lstStyle/>
          <a:p>
            <a:r>
              <a:rPr lang="en-US" sz="42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State University Police Department 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900462" y="6459787"/>
            <a:ext cx="1312025" cy="365125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D9D9DB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D9D9DB"/>
              </a:solidFill>
              <a:effectLst/>
              <a:uLnTx/>
              <a:uFillTx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66236" y="126265"/>
            <a:ext cx="79554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The FSUPD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Website</a:t>
            </a:r>
          </a:p>
          <a:p>
            <a:pPr marL="0" marR="0" lvl="0" indent="0" algn="ctr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Important Information &amp; Resources 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5822" y="3292197"/>
            <a:ext cx="4393319" cy="31039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6235" y="1511894"/>
            <a:ext cx="3871453" cy="331349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143949" y="1807507"/>
            <a:ext cx="41054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FSUPD Website</a:t>
            </a:r>
          </a:p>
          <a:p>
            <a:r>
              <a:rPr lang="en-US" sz="3200" dirty="0">
                <a:solidFill>
                  <a:srgbClr val="FFFF00"/>
                </a:solidFill>
              </a:rPr>
              <a:t>www.police.fsu.edu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803" y="2884725"/>
            <a:ext cx="1854200" cy="1613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803" y="4699116"/>
            <a:ext cx="1854200" cy="17606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8289" y="3480685"/>
            <a:ext cx="1779947" cy="18945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2819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2F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461" y="2072081"/>
            <a:ext cx="3727043" cy="1761688"/>
          </a:xfrm>
        </p:spPr>
        <p:txBody>
          <a:bodyPr>
            <a:normAutofit/>
          </a:bodyPr>
          <a:lstStyle/>
          <a:p>
            <a:r>
              <a:rPr lang="en-US" sz="42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State University Police Department 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900462" y="6459787"/>
            <a:ext cx="1312025" cy="365125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D9D9DB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D9D9DB"/>
              </a:solidFill>
              <a:effectLst/>
              <a:uLnTx/>
              <a:uFillTx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27383" y="233731"/>
            <a:ext cx="8064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189"/>
            <a:r>
              <a:rPr lang="en-US" sz="5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Safety Begins with YOU!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350" y="1249607"/>
            <a:ext cx="4224894" cy="4023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63209"/>
            <a:ext cx="4043494" cy="1945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9746" y="2297060"/>
            <a:ext cx="1966254" cy="19662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4D0FCD-2031-4BDB-A4F6-8E8B8741BB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97244" y="2297060"/>
            <a:ext cx="1761295" cy="18661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FF2895-5E94-43CC-A18A-88AA176021BB}"/>
              </a:ext>
            </a:extLst>
          </p:cNvPr>
          <p:cNvSpPr txBox="1"/>
          <p:nvPr/>
        </p:nvSpPr>
        <p:spPr>
          <a:xfrm>
            <a:off x="6190496" y="5404886"/>
            <a:ext cx="39383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+mj-lt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265944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2F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8368" y="33088"/>
            <a:ext cx="3727043" cy="1814373"/>
          </a:xfrm>
        </p:spPr>
        <p:txBody>
          <a:bodyPr>
            <a:normAutofit/>
          </a:bodyPr>
          <a:lstStyle/>
          <a:p>
            <a:r>
              <a:rPr lang="en-US" sz="42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State University Police Department 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900462" y="6459787"/>
            <a:ext cx="1312025" cy="365125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D9D9DB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D9D9DB"/>
              </a:solidFill>
              <a:effectLst/>
              <a:uLnTx/>
              <a:uFillTx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60939" y="1036349"/>
            <a:ext cx="7960723" cy="5115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3200" b="1" u="sng" kern="0" dirty="0">
                <a:solidFill>
                  <a:schemeClr val="tx2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The Best Way to Stay Safe</a:t>
            </a: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kern="0" dirty="0">
                <a:solidFill>
                  <a:schemeClr val="tx2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Use Common Sense and Always Be Aware of Your Surroundings.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en-US" sz="3200" kern="0" dirty="0">
              <a:solidFill>
                <a:schemeClr val="tx2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en-US" sz="3200" kern="0" dirty="0">
              <a:solidFill>
                <a:schemeClr val="tx2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en-US" sz="3200" kern="0" dirty="0">
              <a:solidFill>
                <a:schemeClr val="tx2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3200" b="1" kern="0" dirty="0">
              <a:solidFill>
                <a:schemeClr val="tx2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kern="0" dirty="0">
                <a:solidFill>
                  <a:schemeClr val="tx2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Take Advantage of the Security and Safety Resources Available at FSU.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41068" y="194151"/>
            <a:ext cx="7348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Safety Matters at FSU!!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040" y="2624329"/>
            <a:ext cx="4744778" cy="23073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BBEAF0-09D1-440D-890F-871D4343DA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46" y="2141138"/>
            <a:ext cx="3720165" cy="37201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0813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2F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8368" y="33088"/>
            <a:ext cx="3727043" cy="1814373"/>
          </a:xfrm>
        </p:spPr>
        <p:txBody>
          <a:bodyPr>
            <a:normAutofit/>
          </a:bodyPr>
          <a:lstStyle/>
          <a:p>
            <a:r>
              <a:rPr lang="en-US" sz="42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State University Police Department 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900462" y="6459787"/>
            <a:ext cx="1312025" cy="365125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D9D9DB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D9D9DB"/>
              </a:solidFill>
              <a:effectLst/>
              <a:uLnTx/>
              <a:uFillTx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82909" y="887906"/>
            <a:ext cx="7960723" cy="978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endParaRPr lang="en-US" sz="2500" kern="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3600" b="1" kern="0" dirty="0">
                <a:solidFill>
                  <a:schemeClr val="tx2"/>
                </a:solidFill>
                <a:highlight>
                  <a:srgbClr val="FF0000"/>
                </a:highligh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EMERGENCY- Call 911</a:t>
            </a: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3600" b="1" kern="0" dirty="0">
              <a:solidFill>
                <a:schemeClr val="tx2"/>
              </a:solidFill>
              <a:highlight>
                <a:srgbClr val="FF0000"/>
              </a:highligh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3600" b="1" kern="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Non-Emergency- 850-644-1234</a:t>
            </a: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3600" b="1" kern="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3600" b="1" kern="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REPORT.FSU.EDU</a:t>
            </a: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3600" b="1" kern="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3600" b="1" kern="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Silent Witness Crime Report</a:t>
            </a: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2800" b="1" kern="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2800" b="1" kern="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2800" b="1" kern="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2800" b="1" kern="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2800" b="1" kern="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en-US" sz="2800" kern="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en-US" sz="2800" kern="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en-US" sz="2800" kern="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2800" b="1" kern="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41068" y="194151"/>
            <a:ext cx="7348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How to Contact FSU Police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1188B5-BC17-4679-9FC4-56A856BC1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70" y="2236785"/>
            <a:ext cx="3543230" cy="35432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1216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2F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338" y="1"/>
            <a:ext cx="3727043" cy="1812022"/>
          </a:xfrm>
        </p:spPr>
        <p:txBody>
          <a:bodyPr>
            <a:normAutofit/>
          </a:bodyPr>
          <a:lstStyle/>
          <a:p>
            <a:r>
              <a:rPr lang="en-US" sz="42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State University Police Department 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900462" y="6459787"/>
            <a:ext cx="131202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D9D9D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D9D9D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91472" y="194151"/>
            <a:ext cx="8100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Emergency Notifications on Campus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47" y="1812023"/>
            <a:ext cx="3796292" cy="10486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04" y="4557473"/>
            <a:ext cx="3649778" cy="10669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223BE5-964A-41F6-A85F-C0B2E0FDCC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47" y="2860626"/>
            <a:ext cx="3796292" cy="15928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D38E6BF-11D3-41EC-BE88-A2D8961CA6D4}"/>
              </a:ext>
            </a:extLst>
          </p:cNvPr>
          <p:cNvSpPr txBox="1"/>
          <p:nvPr/>
        </p:nvSpPr>
        <p:spPr>
          <a:xfrm>
            <a:off x="4283484" y="1339694"/>
            <a:ext cx="7797669" cy="52752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FSU Alerts Page (alerts.fsu.edu)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Indoor and Outdoor Sirens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SMS Text Messages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E-mail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SeminoleSAFE Mobile App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Desktop Computer Alerts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Facebook, Instagram and Twitter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Over </a:t>
            </a:r>
            <a:r>
              <a:rPr lang="en-US" sz="3600" u="sng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30</a:t>
            </a:r>
            <a:r>
              <a:rPr lang="en-US" sz="36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total notification methods!</a:t>
            </a:r>
            <a:endParaRPr lang="en-US" sz="36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US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66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2F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9913" y="194150"/>
            <a:ext cx="3727043" cy="1889001"/>
          </a:xfrm>
        </p:spPr>
        <p:txBody>
          <a:bodyPr>
            <a:normAutofit/>
          </a:bodyPr>
          <a:lstStyle/>
          <a:p>
            <a:r>
              <a:rPr lang="en-US" sz="42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State University Police Department 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900462" y="6459787"/>
            <a:ext cx="1312025" cy="365125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D9D9DB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D9D9DB"/>
              </a:solidFill>
              <a:effectLst/>
              <a:uLnTx/>
              <a:uFillTx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48443" y="3329825"/>
            <a:ext cx="7817162" cy="2948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US" sz="32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 many cases, there is no pattern or 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sz="32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method to the selection of victims by an 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sz="32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active shooter, and these situations are, 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sz="32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by their very nature, unpredictable and 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sz="32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evolve quickly.</a:t>
            </a:r>
            <a:r>
              <a:rPr lang="en-US" sz="3200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 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67090" y="194151"/>
            <a:ext cx="7922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How We Train Our </a:t>
            </a:r>
          </a:p>
          <a:p>
            <a:pPr lvl="0"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Employees &amp; Students</a:t>
            </a:r>
          </a:p>
        </p:txBody>
      </p:sp>
      <p:pic>
        <p:nvPicPr>
          <p:cNvPr id="7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14" y="4224635"/>
            <a:ext cx="3381724" cy="18840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194260" y="1995935"/>
            <a:ext cx="3608388" cy="892175"/>
          </a:xfrm>
          <a:prstGeom prst="rect">
            <a:avLst/>
          </a:prstGeom>
          <a:solidFill>
            <a:srgbClr val="DF2E28"/>
          </a:solidFill>
          <a:ln w="12700" cap="flat" cmpd="sng" algn="ctr">
            <a:solidFill>
              <a:srgbClr val="DF2E28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RUN HIDE FIGHT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814" y="2137685"/>
            <a:ext cx="3381724" cy="20232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1104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2F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9914" y="114246"/>
            <a:ext cx="3727043" cy="1872812"/>
          </a:xfrm>
        </p:spPr>
        <p:txBody>
          <a:bodyPr>
            <a:normAutofit/>
          </a:bodyPr>
          <a:lstStyle/>
          <a:p>
            <a:r>
              <a:rPr lang="en-US" sz="42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State University Police Department 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900462" y="6459787"/>
            <a:ext cx="1312025" cy="365125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D9D9DB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D9D9DB"/>
              </a:solidFill>
              <a:effectLst/>
              <a:uLnTx/>
              <a:uFillTx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41068" y="194151"/>
            <a:ext cx="7348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Rape Aggression Defense (RAD)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970970"/>
            <a:ext cx="4208501" cy="30124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6428" y="970970"/>
            <a:ext cx="3933444" cy="3002733"/>
          </a:xfrm>
          <a:prstGeom prst="rect">
            <a:avLst/>
          </a:prstGeom>
        </p:spPr>
      </p:pic>
      <p:pic>
        <p:nvPicPr>
          <p:cNvPr id="13" name="Picture 9" descr="rad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88772" y="4789181"/>
            <a:ext cx="1663100" cy="18531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EEB4D41-A8AA-4F16-8E4F-DFA2861E7C68}"/>
              </a:ext>
            </a:extLst>
          </p:cNvPr>
          <p:cNvSpPr txBox="1"/>
          <p:nvPr/>
        </p:nvSpPr>
        <p:spPr>
          <a:xfrm>
            <a:off x="4186428" y="4141700"/>
            <a:ext cx="800557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chemeClr val="bg1"/>
                </a:solidFill>
                <a:effectLst/>
                <a:latin typeface="+mj-lt"/>
              </a:rPr>
              <a:t>R.A.D. is a program of realistic self-defense tactics and techniques for women. The R.A.D. system is a comprehensive, women-only course of instruction that begins with awareness, prevention, risk, and risk avoidance. It then progresses to teaching hands-on self-defense training, but it is not a martial arts program.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5C22EA-132E-4960-BB58-F600BEED5E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688" y="2079730"/>
            <a:ext cx="3793269" cy="25288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0583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2F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9914" y="114246"/>
            <a:ext cx="3727043" cy="1872812"/>
          </a:xfrm>
        </p:spPr>
        <p:txBody>
          <a:bodyPr>
            <a:normAutofit/>
          </a:bodyPr>
          <a:lstStyle/>
          <a:p>
            <a:r>
              <a:rPr lang="en-US" sz="42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State University Police Department 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900462" y="6459787"/>
            <a:ext cx="1312025" cy="365125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D9D9DB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D9D9DB"/>
              </a:solidFill>
              <a:effectLst/>
              <a:uLnTx/>
              <a:uFillTx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41068" y="194151"/>
            <a:ext cx="7348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Adopt-A-Copp Program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657" y="861123"/>
            <a:ext cx="4660532" cy="280692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231172" y="3683224"/>
            <a:ext cx="7808976" cy="2806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kern="0" dirty="0">
                <a:solidFill>
                  <a:schemeClr val="bg1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The Adopt-A-Copp program is a way for FSUPD to provide positive interaction with its residence hall students in a unique capacity.  The Adopt-A-Copps  conduct educational and crime prevention programs, attend hall and staff meetings, and conduct periodic security checks of their halls.  Adopt-A-Copps  can become very popular in their halls!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52" y="4984103"/>
            <a:ext cx="3765105" cy="15060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BE0160-714C-49DA-A26B-69F39604CB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258" y="1987058"/>
            <a:ext cx="2857500" cy="2857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80321F5-1067-4D92-9F3E-2682829CCE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0052" y="951425"/>
            <a:ext cx="3294605" cy="25194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67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2F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9914" y="114246"/>
            <a:ext cx="3727043" cy="1872812"/>
          </a:xfrm>
        </p:spPr>
        <p:txBody>
          <a:bodyPr>
            <a:normAutofit/>
          </a:bodyPr>
          <a:lstStyle/>
          <a:p>
            <a:r>
              <a:rPr lang="en-US" sz="42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State University Police Department 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900462" y="6459787"/>
            <a:ext cx="1312025" cy="365125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D9D9DB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D9D9DB"/>
              </a:solidFill>
              <a:effectLst/>
              <a:uLnTx/>
              <a:uFillTx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41068" y="194151"/>
            <a:ext cx="7348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Citizens Police Academy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41" y="1987058"/>
            <a:ext cx="3184222" cy="24923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3396" y="1050652"/>
            <a:ext cx="3286727" cy="26690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808" y="3930378"/>
            <a:ext cx="2733407" cy="292762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BB7EDFD-710E-4D91-9056-1A8AC92FB910}"/>
              </a:ext>
            </a:extLst>
          </p:cNvPr>
          <p:cNvSpPr txBox="1"/>
          <p:nvPr/>
        </p:nvSpPr>
        <p:spPr>
          <a:xfrm>
            <a:off x="4101084" y="4037026"/>
            <a:ext cx="795833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The Florida State University Police Department saw a need to provide an “inside view” of law enforcement operations to our campus community.  We developed a curriculum and invited campus members (Faculty, Staff and Students) to join  us for the Citizen’s Police Academy. 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2302490-6667-463F-A0FA-2328349F00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0123" y="1050652"/>
            <a:ext cx="4359018" cy="26367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0006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2F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338" y="488849"/>
            <a:ext cx="3727043" cy="2286000"/>
          </a:xfrm>
        </p:spPr>
        <p:txBody>
          <a:bodyPr>
            <a:normAutofit/>
          </a:bodyPr>
          <a:lstStyle/>
          <a:p>
            <a:r>
              <a:rPr lang="en-US" sz="42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State University Police Department 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900462" y="6459787"/>
            <a:ext cx="1312025" cy="365125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D9D9DB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D9D9DB"/>
              </a:solidFill>
              <a:effectLst/>
              <a:uLnTx/>
              <a:uFillTx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13840" y="1191430"/>
            <a:ext cx="7602528" cy="1471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Open Lines of Communication and Information Sharing with: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2800" kern="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Local, State, Federal &amp; RTCC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41068" y="194151"/>
            <a:ext cx="7348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Local Law Enforcment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Cooperation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9229585"/>
              </p:ext>
            </p:extLst>
          </p:nvPr>
        </p:nvGraphicFramePr>
        <p:xfrm>
          <a:off x="4170369" y="5539666"/>
          <a:ext cx="4349750" cy="10510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" name="Bitmap Image" r:id="rId4" imgW="3600000" imgH="581106" progId="PBrush">
                  <p:embed/>
                </p:oleObj>
              </mc:Choice>
              <mc:Fallback>
                <p:oleObj name="Bitmap Image" r:id="rId4" imgW="3600000" imgH="581106" progId="PBrush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0369" y="5539666"/>
                        <a:ext cx="4349750" cy="10510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7824643"/>
              </p:ext>
            </p:extLst>
          </p:nvPr>
        </p:nvGraphicFramePr>
        <p:xfrm>
          <a:off x="4229848" y="4299754"/>
          <a:ext cx="4247567" cy="981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" name="Bitmap Image" r:id="rId6" imgW="0" imgH="0" progId="Paint.Picture">
                  <p:embed/>
                </p:oleObj>
              </mc:Choice>
              <mc:Fallback>
                <p:oleObj name="Bitmap Image" r:id="rId6" imgW="0" imgH="0" progId="Paint.Picture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9848" y="4299754"/>
                        <a:ext cx="4247567" cy="981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4" descr="997046250598_USSSBDGCLOSEUP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046178" y="5281692"/>
            <a:ext cx="970190" cy="13090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DHS Logo/Seal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775753" y="4047410"/>
            <a:ext cx="1060450" cy="1060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FHP Patch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610499" y="4048997"/>
            <a:ext cx="1060450" cy="10588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http://upload.wikimedia.org/wikipedia/en/7/75/FL_-_ABC_Police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775753" y="5305887"/>
            <a:ext cx="1060450" cy="12848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 descr="First-page-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610499" y="5311758"/>
            <a:ext cx="984494" cy="12789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FAE9DF-7B94-47AA-B53A-658A373F33F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9282" y="2977722"/>
            <a:ext cx="3200677" cy="35298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5AA951A-509B-4D97-AB2E-0956C9685E4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78459" y="4047410"/>
            <a:ext cx="1037909" cy="10712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8D2984-6141-4E25-B70F-5D260885066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951131" y="2862264"/>
            <a:ext cx="1092564" cy="10531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422FC53-49BA-422C-9B5F-E163BD0FD5E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06143" y="3058255"/>
            <a:ext cx="4254833" cy="10712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50493AC-1BEE-4565-9C62-660ADCA0E59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43639" y="2861873"/>
            <a:ext cx="1060450" cy="105317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C5CFE05-B9AC-4A6D-A9C3-10A78F95954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08019" y="2865050"/>
            <a:ext cx="1060450" cy="106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04678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Custom 9">
      <a:dk1>
        <a:srgbClr val="000000"/>
      </a:dk1>
      <a:lt1>
        <a:srgbClr val="FFFFFF"/>
      </a:lt1>
      <a:dk2>
        <a:srgbClr val="D9D9DB"/>
      </a:dk2>
      <a:lt2>
        <a:srgbClr val="CEB888"/>
      </a:lt2>
      <a:accent1>
        <a:srgbClr val="421A24"/>
      </a:accent1>
      <a:accent2>
        <a:srgbClr val="CEB888"/>
      </a:accent2>
      <a:accent3>
        <a:srgbClr val="006666"/>
      </a:accent3>
      <a:accent4>
        <a:srgbClr val="B9A489"/>
      </a:accent4>
      <a:accent5>
        <a:srgbClr val="58222F"/>
      </a:accent5>
      <a:accent6>
        <a:srgbClr val="CEB888"/>
      </a:accent6>
      <a:hlink>
        <a:srgbClr val="67AABF"/>
      </a:hlink>
      <a:folHlink>
        <a:srgbClr val="ABAFA5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1430</TotalTime>
  <Words>524</Words>
  <Application>Microsoft Office PowerPoint</Application>
  <PresentationFormat>Widescreen</PresentationFormat>
  <Paragraphs>109</Paragraphs>
  <Slides>14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Agency FB</vt:lpstr>
      <vt:lpstr>Arial</vt:lpstr>
      <vt:lpstr>Arial Unicode MS</vt:lpstr>
      <vt:lpstr>Calibri</vt:lpstr>
      <vt:lpstr>Calibri Light</vt:lpstr>
      <vt:lpstr>Century Gothic</vt:lpstr>
      <vt:lpstr>Symbol</vt:lpstr>
      <vt:lpstr>Times New Roman</vt:lpstr>
      <vt:lpstr>Wingdings</vt:lpstr>
      <vt:lpstr>Retrospect</vt:lpstr>
      <vt:lpstr>Bitmap Image</vt:lpstr>
      <vt:lpstr>Florida State University  Police Department</vt:lpstr>
      <vt:lpstr>Florida State University Police Department </vt:lpstr>
      <vt:lpstr>Florida State University Police Department </vt:lpstr>
      <vt:lpstr>Florida State University Police Department </vt:lpstr>
      <vt:lpstr>Florida State University Police Department </vt:lpstr>
      <vt:lpstr>Florida State University Police Department </vt:lpstr>
      <vt:lpstr>Florida State University Police Department </vt:lpstr>
      <vt:lpstr>Florida State University Police Department </vt:lpstr>
      <vt:lpstr>Florida State University Police Department </vt:lpstr>
      <vt:lpstr>Florida State University Police Department </vt:lpstr>
      <vt:lpstr>Florida State University Police Department </vt:lpstr>
      <vt:lpstr>Florida State University Police Department </vt:lpstr>
      <vt:lpstr>Florida State University Police Department </vt:lpstr>
      <vt:lpstr>Florida State University Police Department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Florida State University  Police Department</dc:title>
  <dc:creator>Justin Maloy</dc:creator>
  <cp:lastModifiedBy>Justin Maloy</cp:lastModifiedBy>
  <cp:revision>43</cp:revision>
  <dcterms:created xsi:type="dcterms:W3CDTF">2022-03-03T17:42:20Z</dcterms:created>
  <dcterms:modified xsi:type="dcterms:W3CDTF">2022-06-09T20:13:21Z</dcterms:modified>
</cp:coreProperties>
</file>